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84" r:id="rId5"/>
    <p:sldId id="401" r:id="rId6"/>
    <p:sldId id="294" r:id="rId7"/>
    <p:sldId id="403" r:id="rId8"/>
    <p:sldId id="402" r:id="rId9"/>
    <p:sldId id="390" r:id="rId10"/>
    <p:sldId id="30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C42280-37E7-45A0-BFE2-482AF00D8153}" v="67" dt="2026-02-23T13:44:07.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301" autoAdjust="0"/>
  </p:normalViewPr>
  <p:slideViewPr>
    <p:cSldViewPr snapToGrid="0">
      <p:cViewPr varScale="1">
        <p:scale>
          <a:sx n="50" d="100"/>
          <a:sy n="50" d="100"/>
        </p:scale>
        <p:origin x="2094" y="54"/>
      </p:cViewPr>
      <p:guideLst/>
    </p:cSldViewPr>
  </p:slideViewPr>
  <p:notesTextViewPr>
    <p:cViewPr>
      <p:scale>
        <a:sx n="1" d="1"/>
        <a:sy n="1" d="1"/>
      </p:scale>
      <p:origin x="0" y="0"/>
    </p:cViewPr>
  </p:notesTextViewPr>
  <p:notesViewPr>
    <p:cSldViewPr snapToGrid="0">
      <p:cViewPr varScale="1">
        <p:scale>
          <a:sx n="62" d="100"/>
          <a:sy n="62" d="100"/>
        </p:scale>
        <p:origin x="3226"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 Galligan" userId="61381b63-c6f4-4b7a-b580-67e6e3c6aede" providerId="ADAL" clId="{44873A2E-CC2F-49B9-A0A1-6AE40D8632B1}"/>
    <pc:docChg chg="undo custSel addSld delSld modSld sldOrd">
      <pc:chgData name="Donal Galligan" userId="61381b63-c6f4-4b7a-b580-67e6e3c6aede" providerId="ADAL" clId="{44873A2E-CC2F-49B9-A0A1-6AE40D8632B1}" dt="2026-02-25T11:23:04.892" v="4289" actId="20577"/>
      <pc:docMkLst>
        <pc:docMk/>
      </pc:docMkLst>
      <pc:sldChg chg="addSp delSp modSp mod modNotes modNotesTx">
        <pc:chgData name="Donal Galligan" userId="61381b63-c6f4-4b7a-b580-67e6e3c6aede" providerId="ADAL" clId="{44873A2E-CC2F-49B9-A0A1-6AE40D8632B1}" dt="2026-02-18T14:41:50.526" v="1604" actId="2711"/>
        <pc:sldMkLst>
          <pc:docMk/>
          <pc:sldMk cId="3929311889" sldId="294"/>
        </pc:sldMkLst>
        <pc:spChg chg="mod">
          <ac:chgData name="Donal Galligan" userId="61381b63-c6f4-4b7a-b580-67e6e3c6aede" providerId="ADAL" clId="{44873A2E-CC2F-49B9-A0A1-6AE40D8632B1}" dt="2026-02-18T14:41:50.526" v="1604" actId="2711"/>
          <ac:spMkLst>
            <pc:docMk/>
            <pc:sldMk cId="3929311889" sldId="294"/>
            <ac:spMk id="2" creationId="{D5ED7B00-2C44-4547-A30A-4C2C30342E3C}"/>
          </ac:spMkLst>
        </pc:spChg>
        <pc:picChg chg="add mod">
          <ac:chgData name="Donal Galligan" userId="61381b63-c6f4-4b7a-b580-67e6e3c6aede" providerId="ADAL" clId="{44873A2E-CC2F-49B9-A0A1-6AE40D8632B1}" dt="2026-02-18T12:15:20.751" v="525" actId="1076"/>
          <ac:picMkLst>
            <pc:docMk/>
            <pc:sldMk cId="3929311889" sldId="294"/>
            <ac:picMk id="4" creationId="{3D51C861-80AD-DCEF-70B4-D61E558411BF}"/>
          </ac:picMkLst>
        </pc:picChg>
      </pc:sldChg>
      <pc:sldChg chg="addSp modSp mod">
        <pc:chgData name="Donal Galligan" userId="61381b63-c6f4-4b7a-b580-67e6e3c6aede" providerId="ADAL" clId="{44873A2E-CC2F-49B9-A0A1-6AE40D8632B1}" dt="2026-02-18T14:22:32.026" v="1266" actId="1076"/>
        <pc:sldMkLst>
          <pc:docMk/>
          <pc:sldMk cId="3280363211" sldId="309"/>
        </pc:sldMkLst>
        <pc:spChg chg="mod">
          <ac:chgData name="Donal Galligan" userId="61381b63-c6f4-4b7a-b580-67e6e3c6aede" providerId="ADAL" clId="{44873A2E-CC2F-49B9-A0A1-6AE40D8632B1}" dt="2026-02-18T11:42:13.722" v="370" actId="20577"/>
          <ac:spMkLst>
            <pc:docMk/>
            <pc:sldMk cId="3280363211" sldId="309"/>
            <ac:spMk id="2" creationId="{4B07096E-55D6-8DA9-E2F2-5CAACA600066}"/>
          </ac:spMkLst>
        </pc:spChg>
        <pc:picChg chg="add mod">
          <ac:chgData name="Donal Galligan" userId="61381b63-c6f4-4b7a-b580-67e6e3c6aede" providerId="ADAL" clId="{44873A2E-CC2F-49B9-A0A1-6AE40D8632B1}" dt="2026-02-18T14:22:32.026" v="1266" actId="1076"/>
          <ac:picMkLst>
            <pc:docMk/>
            <pc:sldMk cId="3280363211" sldId="309"/>
            <ac:picMk id="5" creationId="{28963E4D-7A94-EBDD-CA3A-A4B0CA81F8CB}"/>
          </ac:picMkLst>
        </pc:picChg>
      </pc:sldChg>
      <pc:sldChg chg="delSp modSp mod modNotes">
        <pc:chgData name="Donal Galligan" userId="61381b63-c6f4-4b7a-b580-67e6e3c6aede" providerId="ADAL" clId="{44873A2E-CC2F-49B9-A0A1-6AE40D8632B1}" dt="2026-02-18T10:45:33.273" v="273" actId="20577"/>
        <pc:sldMkLst>
          <pc:docMk/>
          <pc:sldMk cId="3349675906" sldId="384"/>
        </pc:sldMkLst>
        <pc:spChg chg="mod">
          <ac:chgData name="Donal Galligan" userId="61381b63-c6f4-4b7a-b580-67e6e3c6aede" providerId="ADAL" clId="{44873A2E-CC2F-49B9-A0A1-6AE40D8632B1}" dt="2026-02-18T10:38:28.599" v="177" actId="14100"/>
          <ac:spMkLst>
            <pc:docMk/>
            <pc:sldMk cId="3349675906" sldId="384"/>
            <ac:spMk id="3" creationId="{00000000-0000-0000-0000-000000000000}"/>
          </ac:spMkLst>
        </pc:spChg>
        <pc:spChg chg="mod">
          <ac:chgData name="Donal Galligan" userId="61381b63-c6f4-4b7a-b580-67e6e3c6aede" providerId="ADAL" clId="{44873A2E-CC2F-49B9-A0A1-6AE40D8632B1}" dt="2026-02-18T10:38:56.634" v="186" actId="20577"/>
          <ac:spMkLst>
            <pc:docMk/>
            <pc:sldMk cId="3349675906" sldId="384"/>
            <ac:spMk id="7" creationId="{757EC83F-F890-9ADE-794F-62E03A6C1208}"/>
          </ac:spMkLst>
        </pc:spChg>
        <pc:picChg chg="mod">
          <ac:chgData name="Donal Galligan" userId="61381b63-c6f4-4b7a-b580-67e6e3c6aede" providerId="ADAL" clId="{44873A2E-CC2F-49B9-A0A1-6AE40D8632B1}" dt="2026-02-18T10:38:38.388" v="180" actId="1076"/>
          <ac:picMkLst>
            <pc:docMk/>
            <pc:sldMk cId="3349675906" sldId="384"/>
            <ac:picMk id="11" creationId="{20665F10-8AF5-E494-15C5-796FF6995758}"/>
          </ac:picMkLst>
        </pc:picChg>
      </pc:sldChg>
      <pc:sldChg chg="addSp delSp modSp mod ord">
        <pc:chgData name="Donal Galligan" userId="61381b63-c6f4-4b7a-b580-67e6e3c6aede" providerId="ADAL" clId="{44873A2E-CC2F-49B9-A0A1-6AE40D8632B1}" dt="2026-02-23T13:44:46.518" v="4110"/>
        <pc:sldMkLst>
          <pc:docMk/>
          <pc:sldMk cId="4135755147" sldId="390"/>
        </pc:sldMkLst>
        <pc:spChg chg="mod">
          <ac:chgData name="Donal Galligan" userId="61381b63-c6f4-4b7a-b580-67e6e3c6aede" providerId="ADAL" clId="{44873A2E-CC2F-49B9-A0A1-6AE40D8632B1}" dt="2026-02-23T13:43:49.960" v="4103" actId="6549"/>
          <ac:spMkLst>
            <pc:docMk/>
            <pc:sldMk cId="4135755147" sldId="390"/>
            <ac:spMk id="2" creationId="{00000000-0000-0000-0000-000000000000}"/>
          </ac:spMkLst>
        </pc:spChg>
        <pc:spChg chg="mod">
          <ac:chgData name="Donal Galligan" userId="61381b63-c6f4-4b7a-b580-67e6e3c6aede" providerId="ADAL" clId="{44873A2E-CC2F-49B9-A0A1-6AE40D8632B1}" dt="2026-02-23T13:41:43.190" v="4024" actId="27636"/>
          <ac:spMkLst>
            <pc:docMk/>
            <pc:sldMk cId="4135755147" sldId="390"/>
            <ac:spMk id="15" creationId="{43FE61DF-13B4-4941-87B0-692773C987C9}"/>
          </ac:spMkLst>
        </pc:spChg>
        <pc:picChg chg="add mod">
          <ac:chgData name="Donal Galligan" userId="61381b63-c6f4-4b7a-b580-67e6e3c6aede" providerId="ADAL" clId="{44873A2E-CC2F-49B9-A0A1-6AE40D8632B1}" dt="2026-02-23T13:41:03.529" v="4006" actId="1076"/>
          <ac:picMkLst>
            <pc:docMk/>
            <pc:sldMk cId="4135755147" sldId="390"/>
            <ac:picMk id="3" creationId="{B61BB61F-ABD0-F53E-BE57-9F3B1586D3A1}"/>
          </ac:picMkLst>
        </pc:picChg>
        <pc:picChg chg="mod">
          <ac:chgData name="Donal Galligan" userId="61381b63-c6f4-4b7a-b580-67e6e3c6aede" providerId="ADAL" clId="{44873A2E-CC2F-49B9-A0A1-6AE40D8632B1}" dt="2026-02-23T13:44:15.852" v="4107" actId="1076"/>
          <ac:picMkLst>
            <pc:docMk/>
            <pc:sldMk cId="4135755147" sldId="390"/>
            <ac:picMk id="9" creationId="{C206FC4A-CADB-DA23-583B-30AFF12BCB67}"/>
          </ac:picMkLst>
        </pc:picChg>
        <pc:picChg chg="mod">
          <ac:chgData name="Donal Galligan" userId="61381b63-c6f4-4b7a-b580-67e6e3c6aede" providerId="ADAL" clId="{44873A2E-CC2F-49B9-A0A1-6AE40D8632B1}" dt="2026-02-23T13:44:21.992" v="4108" actId="1076"/>
          <ac:picMkLst>
            <pc:docMk/>
            <pc:sldMk cId="4135755147" sldId="390"/>
            <ac:picMk id="11" creationId="{C7C29345-49AA-6E32-433A-0FD8AAABD067}"/>
          </ac:picMkLst>
        </pc:picChg>
        <pc:picChg chg="mod">
          <ac:chgData name="Donal Galligan" userId="61381b63-c6f4-4b7a-b580-67e6e3c6aede" providerId="ADAL" clId="{44873A2E-CC2F-49B9-A0A1-6AE40D8632B1}" dt="2026-02-23T13:44:07.620" v="4106" actId="1076"/>
          <ac:picMkLst>
            <pc:docMk/>
            <pc:sldMk cId="4135755147" sldId="390"/>
            <ac:picMk id="1026" creationId="{1BDC8D8C-7AC9-4E30-3FFB-4817FB7F8552}"/>
          </ac:picMkLst>
        </pc:picChg>
      </pc:sldChg>
      <pc:sldChg chg="addSp modSp mod modClrScheme chgLayout modNotes">
        <pc:chgData name="Donal Galligan" userId="61381b63-c6f4-4b7a-b580-67e6e3c6aede" providerId="ADAL" clId="{44873A2E-CC2F-49B9-A0A1-6AE40D8632B1}" dt="2026-02-18T14:43:13.109" v="1615" actId="20577"/>
        <pc:sldMkLst>
          <pc:docMk/>
          <pc:sldMk cId="4008564379" sldId="401"/>
        </pc:sldMkLst>
        <pc:spChg chg="mod ord">
          <ac:chgData name="Donal Galligan" userId="61381b63-c6f4-4b7a-b580-67e6e3c6aede" providerId="ADAL" clId="{44873A2E-CC2F-49B9-A0A1-6AE40D8632B1}" dt="2026-02-18T14:42:52.343" v="1610" actId="255"/>
          <ac:spMkLst>
            <pc:docMk/>
            <pc:sldMk cId="4008564379" sldId="401"/>
            <ac:spMk id="2" creationId="{495CC6AE-1D64-A62F-BA07-A83D9CD68E83}"/>
          </ac:spMkLst>
        </pc:spChg>
        <pc:spChg chg="mod ord">
          <ac:chgData name="Donal Galligan" userId="61381b63-c6f4-4b7a-b580-67e6e3c6aede" providerId="ADAL" clId="{44873A2E-CC2F-49B9-A0A1-6AE40D8632B1}" dt="2026-02-18T10:36:54.677" v="167" actId="20577"/>
          <ac:spMkLst>
            <pc:docMk/>
            <pc:sldMk cId="4008564379" sldId="401"/>
            <ac:spMk id="3" creationId="{70334ADD-B774-BD89-E3A3-CEE4AC830709}"/>
          </ac:spMkLst>
        </pc:spChg>
        <pc:spChg chg="add mod ord">
          <ac:chgData name="Donal Galligan" userId="61381b63-c6f4-4b7a-b580-67e6e3c6aede" providerId="ADAL" clId="{44873A2E-CC2F-49B9-A0A1-6AE40D8632B1}" dt="2026-02-18T14:43:13.109" v="1615" actId="20577"/>
          <ac:spMkLst>
            <pc:docMk/>
            <pc:sldMk cId="4008564379" sldId="401"/>
            <ac:spMk id="4" creationId="{F810640C-BC55-419C-28A2-BAA234EFEB64}"/>
          </ac:spMkLst>
        </pc:spChg>
        <pc:picChg chg="add mod">
          <ac:chgData name="Donal Galligan" userId="61381b63-c6f4-4b7a-b580-67e6e3c6aede" providerId="ADAL" clId="{44873A2E-CC2F-49B9-A0A1-6AE40D8632B1}" dt="2026-02-18T10:32:24.777" v="156" actId="1076"/>
          <ac:picMkLst>
            <pc:docMk/>
            <pc:sldMk cId="4008564379" sldId="401"/>
            <ac:picMk id="5" creationId="{2AA34DAF-9F4B-65BC-A5A7-3DADB2EBCA33}"/>
          </ac:picMkLst>
        </pc:picChg>
        <pc:picChg chg="add mod">
          <ac:chgData name="Donal Galligan" userId="61381b63-c6f4-4b7a-b580-67e6e3c6aede" providerId="ADAL" clId="{44873A2E-CC2F-49B9-A0A1-6AE40D8632B1}" dt="2026-02-18T10:40:36.655" v="189" actId="1076"/>
          <ac:picMkLst>
            <pc:docMk/>
            <pc:sldMk cId="4008564379" sldId="401"/>
            <ac:picMk id="6" creationId="{03AC3DDD-65FE-DF3F-1384-70A38F92B7F4}"/>
          </ac:picMkLst>
        </pc:picChg>
        <pc:picChg chg="mod">
          <ac:chgData name="Donal Galligan" userId="61381b63-c6f4-4b7a-b580-67e6e3c6aede" providerId="ADAL" clId="{44873A2E-CC2F-49B9-A0A1-6AE40D8632B1}" dt="2026-02-18T10:33:34.163" v="160" actId="1076"/>
          <ac:picMkLst>
            <pc:docMk/>
            <pc:sldMk cId="4008564379" sldId="401"/>
            <ac:picMk id="4098" creationId="{2B83363E-CBB8-09A4-4BA9-13C7C48A01AC}"/>
          </ac:picMkLst>
        </pc:picChg>
        <pc:picChg chg="mod">
          <ac:chgData name="Donal Galligan" userId="61381b63-c6f4-4b7a-b580-67e6e3c6aede" providerId="ADAL" clId="{44873A2E-CC2F-49B9-A0A1-6AE40D8632B1}" dt="2026-02-18T10:33:36.508" v="161" actId="1076"/>
          <ac:picMkLst>
            <pc:docMk/>
            <pc:sldMk cId="4008564379" sldId="401"/>
            <ac:picMk id="4099" creationId="{5B5A4B84-3A76-9F9F-78C8-0B7A0733B214}"/>
          </ac:picMkLst>
        </pc:picChg>
      </pc:sldChg>
      <pc:sldChg chg="addSp delSp modSp new mod modNotes modNotesTx">
        <pc:chgData name="Donal Galligan" userId="61381b63-c6f4-4b7a-b580-67e6e3c6aede" providerId="ADAL" clId="{44873A2E-CC2F-49B9-A0A1-6AE40D8632B1}" dt="2026-02-25T11:19:23.897" v="4270" actId="20577"/>
        <pc:sldMkLst>
          <pc:docMk/>
          <pc:sldMk cId="3506878296" sldId="402"/>
        </pc:sldMkLst>
        <pc:spChg chg="mod">
          <ac:chgData name="Donal Galligan" userId="61381b63-c6f4-4b7a-b580-67e6e3c6aede" providerId="ADAL" clId="{44873A2E-CC2F-49B9-A0A1-6AE40D8632B1}" dt="2026-02-18T15:25:38.429" v="1991" actId="5793"/>
          <ac:spMkLst>
            <pc:docMk/>
            <pc:sldMk cId="3506878296" sldId="402"/>
            <ac:spMk id="2" creationId="{71A77B38-24E3-DDEE-6AF9-380F56D1AFB8}"/>
          </ac:spMkLst>
        </pc:spChg>
        <pc:spChg chg="mod">
          <ac:chgData name="Donal Galligan" userId="61381b63-c6f4-4b7a-b580-67e6e3c6aede" providerId="ADAL" clId="{44873A2E-CC2F-49B9-A0A1-6AE40D8632B1}" dt="2026-02-18T15:24:40.002" v="1948" actId="27636"/>
          <ac:spMkLst>
            <pc:docMk/>
            <pc:sldMk cId="3506878296" sldId="402"/>
            <ac:spMk id="3" creationId="{E9C8E473-7870-A08D-5C49-D55E1BC6D06A}"/>
          </ac:spMkLst>
        </pc:spChg>
        <pc:spChg chg="mod">
          <ac:chgData name="Donal Galligan" userId="61381b63-c6f4-4b7a-b580-67e6e3c6aede" providerId="ADAL" clId="{44873A2E-CC2F-49B9-A0A1-6AE40D8632B1}" dt="2026-02-18T16:43:05.247" v="3054" actId="20577"/>
          <ac:spMkLst>
            <pc:docMk/>
            <pc:sldMk cId="3506878296" sldId="402"/>
            <ac:spMk id="4" creationId="{A2A795C9-A1A1-312C-24E6-CA973C163EFF}"/>
          </ac:spMkLst>
        </pc:spChg>
        <pc:picChg chg="add mod">
          <ac:chgData name="Donal Galligan" userId="61381b63-c6f4-4b7a-b580-67e6e3c6aede" providerId="ADAL" clId="{44873A2E-CC2F-49B9-A0A1-6AE40D8632B1}" dt="2026-02-18T14:22:24.107" v="1264" actId="1076"/>
          <ac:picMkLst>
            <pc:docMk/>
            <pc:sldMk cId="3506878296" sldId="402"/>
            <ac:picMk id="5" creationId="{EBF9AFEE-832D-E640-3153-C2007002237A}"/>
          </ac:picMkLst>
        </pc:picChg>
      </pc:sldChg>
      <pc:sldChg chg="addSp modSp new mod modNotes modNotesTx">
        <pc:chgData name="Donal Galligan" userId="61381b63-c6f4-4b7a-b580-67e6e3c6aede" providerId="ADAL" clId="{44873A2E-CC2F-49B9-A0A1-6AE40D8632B1}" dt="2026-02-25T11:23:04.892" v="4289" actId="20577"/>
        <pc:sldMkLst>
          <pc:docMk/>
          <pc:sldMk cId="190324410" sldId="403"/>
        </pc:sldMkLst>
        <pc:spChg chg="mod">
          <ac:chgData name="Donal Galligan" userId="61381b63-c6f4-4b7a-b580-67e6e3c6aede" providerId="ADAL" clId="{44873A2E-CC2F-49B9-A0A1-6AE40D8632B1}" dt="2026-02-18T14:16:05.999" v="1243" actId="5793"/>
          <ac:spMkLst>
            <pc:docMk/>
            <pc:sldMk cId="190324410" sldId="403"/>
            <ac:spMk id="2" creationId="{867D7271-76E1-C642-14C0-DD58AC871F1D}"/>
          </ac:spMkLst>
        </pc:spChg>
        <pc:spChg chg="mod">
          <ac:chgData name="Donal Galligan" userId="61381b63-c6f4-4b7a-b580-67e6e3c6aede" providerId="ADAL" clId="{44873A2E-CC2F-49B9-A0A1-6AE40D8632B1}" dt="2026-02-18T12:16:00.086" v="534" actId="14100"/>
          <ac:spMkLst>
            <pc:docMk/>
            <pc:sldMk cId="190324410" sldId="403"/>
            <ac:spMk id="3" creationId="{70A5A7F5-7254-FEAC-4684-F2C623276F3A}"/>
          </ac:spMkLst>
        </pc:spChg>
        <pc:picChg chg="add mod">
          <ac:chgData name="Donal Galligan" userId="61381b63-c6f4-4b7a-b580-67e6e3c6aede" providerId="ADAL" clId="{44873A2E-CC2F-49B9-A0A1-6AE40D8632B1}" dt="2026-02-18T12:16:10.887" v="537" actId="1076"/>
          <ac:picMkLst>
            <pc:docMk/>
            <pc:sldMk cId="190324410" sldId="403"/>
            <ac:picMk id="4" creationId="{1083A779-8C2C-0B79-E462-3346935BE1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E9AD2-5503-47DD-A02E-028C84C1A2F0}" type="datetimeFigureOut">
              <a:rPr lang="en-GB" smtClean="0"/>
              <a:t>25/02/2026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CA2DF-2D15-4752-A380-A9563807CDD1}" type="slidenum">
              <a:rPr lang="en-GB" smtClean="0"/>
              <a:t>‹#›</a:t>
            </a:fld>
            <a:endParaRPr lang="en-GB"/>
          </a:p>
        </p:txBody>
      </p:sp>
    </p:spTree>
    <p:extLst>
      <p:ext uri="{BB962C8B-B14F-4D97-AF65-F5344CB8AC3E}">
        <p14:creationId xmlns:p14="http://schemas.microsoft.com/office/powerpoint/2010/main" val="333567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consumer-detriment-survey-202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assets.publishing.service.gov.uk/media/67613fff26a2d1ff18253404/legal-problem-resolution-survey-2023-summary-report.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Give an overview of the OA itself and ombudsman landscape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Explain the role of an ombudsman and the insight that they hold</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077768-21C8-4125-A345-258E48D2EED0}" type="slidenum">
              <a:rPr kumimoji="0" lang="en-US" sz="1800" b="0" i="0" u="none" strike="noStrike" kern="1200" cap="none" spc="0" normalizeH="0" baseline="0" noProof="0" smtClean="0">
                <a:ln>
                  <a:noFill/>
                </a:ln>
                <a:solidFill>
                  <a:prstClr val="black"/>
                </a:solidFill>
                <a:effectLst/>
                <a:uLnTx/>
                <a:uFillTx/>
                <a:latin typeface="Calibri"/>
                <a:ea typeface="MS PGothic"/>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a:ea typeface="MS PGothic"/>
              <a:cs typeface="+mn-cs"/>
            </a:endParaRPr>
          </a:p>
        </p:txBody>
      </p:sp>
    </p:spTree>
    <p:extLst>
      <p:ext uri="{BB962C8B-B14F-4D97-AF65-F5344CB8AC3E}">
        <p14:creationId xmlns:p14="http://schemas.microsoft.com/office/powerpoint/2010/main" val="405534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F7F7B-DB3D-F523-21B9-FAAC890A6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9B3B7-8D9F-766D-1CF8-511B3DB7F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0A43CE-64E9-60F4-DB60-0739656FC807}"/>
              </a:ext>
            </a:extLst>
          </p:cNvPr>
          <p:cNvSpPr>
            <a:spLocks noGrp="1"/>
          </p:cNvSpPr>
          <p:nvPr>
            <p:ph type="body" idx="1"/>
          </p:nvPr>
        </p:nvSpPr>
        <p:spPr/>
        <p:txBody>
          <a:bodyPr/>
          <a:lstStyle/>
          <a:p>
            <a:pPr marL="170267" indent="-170267" defTabSz="908091">
              <a:buFont typeface="Arial" panose="020B0604020202020204" pitchFamily="34" charset="0"/>
              <a:buChar char="•"/>
              <a:defRPr/>
            </a:pPr>
            <a:r>
              <a:rPr lang="en-GB" dirty="0"/>
              <a:t>The Ombudsman Association was established in 1993 and includes as members all public and private sector Ombudsman schemes, and major complaint handling bodies, in the four nations of the United Kingdom, in the Republic of Ireland, the British Crown Dependencies [</a:t>
            </a:r>
            <a:r>
              <a:rPr lang="en-GB" baseline="0" dirty="0"/>
              <a:t>i.e.: the Channel Islands and the Isle of Man] - </a:t>
            </a:r>
            <a:r>
              <a:rPr lang="en-US" dirty="0"/>
              <a:t>And the British Overseas Territories around the world, such as, Gibraltar, Bermuda, and the Cayman Islands. </a:t>
            </a:r>
          </a:p>
          <a:p>
            <a:endParaRPr lang="en-US" dirty="0"/>
          </a:p>
          <a:p>
            <a:pPr marL="170267" indent="-170267" defTabSz="908091">
              <a:buFont typeface="Arial" panose="020B0604020202020204" pitchFamily="34" charset="0"/>
              <a:buChar char="•"/>
              <a:defRPr/>
            </a:pPr>
            <a:r>
              <a:rPr lang="en-GB" dirty="0"/>
              <a:t>33 Ombudsman Members, across 11 different nations and territories. </a:t>
            </a:r>
          </a:p>
          <a:p>
            <a:pPr defTabSz="908091">
              <a:defRPr/>
            </a:pPr>
            <a:endParaRPr lang="en-GB" dirty="0"/>
          </a:p>
          <a:p>
            <a:pPr marL="170267" indent="-170267" defTabSz="908091">
              <a:buFont typeface="Arial" panose="020B0604020202020204" pitchFamily="34" charset="0"/>
              <a:buChar char="•"/>
              <a:defRPr/>
            </a:pPr>
            <a:r>
              <a:rPr lang="en-GB" dirty="0"/>
              <a:t>Within that geographical coverage we set the criteria for how an ombudsman should be set up, their governance, and what they should be doing.</a:t>
            </a:r>
          </a:p>
          <a:p>
            <a:pPr defTabSz="908091">
              <a:defRPr/>
            </a:pPr>
            <a:endParaRPr lang="en-GB" dirty="0"/>
          </a:p>
          <a:p>
            <a:pPr marL="170267" indent="-170267" defTabSz="908091">
              <a:buFont typeface="Arial" panose="020B0604020202020204" pitchFamily="34" charset="0"/>
              <a:buChar char="•"/>
              <a:defRPr/>
            </a:pPr>
            <a:r>
              <a:rPr lang="en-GB" dirty="0"/>
              <a:t>Our criteria recognised as best practice: </a:t>
            </a:r>
          </a:p>
          <a:p>
            <a:pPr marL="624312" lvl="1" indent="-170267" defTabSz="908091">
              <a:buFont typeface="Arial" panose="020B0604020202020204" pitchFamily="34" charset="0"/>
              <a:buChar char="•"/>
              <a:defRPr/>
            </a:pPr>
            <a:r>
              <a:rPr lang="en-GB" dirty="0"/>
              <a:t>Cabinet Office Guidance to UK Government Departments on setting up an ombudsman scheme; </a:t>
            </a:r>
          </a:p>
          <a:p>
            <a:pPr marL="624312" lvl="1" indent="-170267" defTabSz="908091">
              <a:buFont typeface="Arial" panose="020B0604020202020204" pitchFamily="34" charset="0"/>
              <a:buChar char="•"/>
              <a:defRPr/>
            </a:pPr>
            <a:r>
              <a:rPr lang="en-GB" dirty="0"/>
              <a:t>‘Ombudsman’ being a sensitive term at Companies House: a business operating in the UK can only use the term if they meet our criteria (not retrospective!)</a:t>
            </a:r>
            <a:endParaRPr lang="en-US" dirty="0"/>
          </a:p>
          <a:p>
            <a:endParaRPr lang="en-US" dirty="0"/>
          </a:p>
          <a:p>
            <a:endParaRPr lang="en-GB" baseline="0" dirty="0"/>
          </a:p>
        </p:txBody>
      </p:sp>
      <p:sp>
        <p:nvSpPr>
          <p:cNvPr id="4" name="Slide Number Placeholder 3">
            <a:extLst>
              <a:ext uri="{FF2B5EF4-FFF2-40B4-BE49-F238E27FC236}">
                <a16:creationId xmlns:a16="http://schemas.microsoft.com/office/drawing/2014/main" id="{AF8E61FB-E7C2-9413-5E6F-1D7C56E51A7F}"/>
              </a:ext>
            </a:extLst>
          </p:cNvPr>
          <p:cNvSpPr>
            <a:spLocks noGrp="1"/>
          </p:cNvSpPr>
          <p:nvPr>
            <p:ph type="sldNum" sz="quarter" idx="10"/>
          </p:nvPr>
        </p:nvSpPr>
        <p:spPr/>
        <p:txBody>
          <a:bodyPr/>
          <a:lstStyle/>
          <a:p>
            <a:fld id="{CA077768-21C8-4125-A345-258E48D2EED0}" type="slidenum">
              <a:rPr lang="en-US" smtClean="0"/>
              <a:pPr/>
              <a:t>2</a:t>
            </a:fld>
            <a:endParaRPr lang="en-US"/>
          </a:p>
        </p:txBody>
      </p:sp>
    </p:spTree>
    <p:extLst>
      <p:ext uri="{BB962C8B-B14F-4D97-AF65-F5344CB8AC3E}">
        <p14:creationId xmlns:p14="http://schemas.microsoft.com/office/powerpoint/2010/main" val="395782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8091"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rPr>
              <a:t>Ombudsman schemes are an alternative to the Courts - an independent redress model, free at the point of use for citizens and consumers, that can drive systemic change, tackle injustice, and help organisations (whether public or private) to perform more efficiently and effectively. </a:t>
            </a:r>
          </a:p>
          <a:p>
            <a:pPr defTabSz="908091">
              <a:defRPr/>
            </a:pPr>
            <a:endParaRPr lang="en-GB" dirty="0"/>
          </a:p>
          <a:p>
            <a:pPr defTabSz="908091">
              <a:defRPr/>
            </a:pPr>
            <a:r>
              <a:rPr lang="en-GB" dirty="0"/>
              <a:t>In terms of the UK: 22 Ombudsman Members and 17 Complaint Handler Members - </a:t>
            </a:r>
            <a:r>
              <a:rPr lang="en-GB" baseline="0" dirty="0"/>
              <a:t>cover both p</a:t>
            </a:r>
            <a:r>
              <a:rPr lang="en-GB" dirty="0"/>
              <a:t>ublic services and those in the private / consumer</a:t>
            </a:r>
            <a:r>
              <a:rPr lang="en-GB" baseline="0" dirty="0"/>
              <a:t> sector. That </a:t>
            </a:r>
            <a:r>
              <a:rPr lang="en-GB" dirty="0"/>
              <a:t>includes</a:t>
            </a:r>
            <a:r>
              <a:rPr lang="en-GB" baseline="0" dirty="0"/>
              <a:t> both statutory offices, that are compulsory for all providers in that sector, and those schemes that are voluntary for the sector in question.</a:t>
            </a:r>
          </a:p>
          <a:p>
            <a:endParaRPr lang="en-US" dirty="0"/>
          </a:p>
          <a:p>
            <a:r>
              <a:rPr lang="en-GB" dirty="0"/>
              <a:t>Covering complaints about everything from the NHS; energy companies; Financial services; Legal services; broadband; care homes; fitted kitchens; trains; housing etc…</a:t>
            </a:r>
            <a:endParaRPr lang="en-GB" baseline="0" dirty="0"/>
          </a:p>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077768-21C8-4125-A345-258E48D2EED0}" type="slidenum">
              <a:rPr kumimoji="0" lang="en-US" sz="1800" b="0" i="0" u="none" strike="noStrike" kern="1200" cap="none" spc="0" normalizeH="0" baseline="0" noProof="0" smtClean="0">
                <a:ln>
                  <a:noFill/>
                </a:ln>
                <a:solidFill>
                  <a:prstClr val="black"/>
                </a:solidFill>
                <a:effectLst/>
                <a:uLnTx/>
                <a:uFillTx/>
                <a:latin typeface="Calibri"/>
                <a:ea typeface="MS PGothic"/>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a:ea typeface="MS PGothic"/>
              <a:cs typeface="+mn-cs"/>
            </a:endParaRPr>
          </a:p>
        </p:txBody>
      </p:sp>
    </p:spTree>
    <p:extLst>
      <p:ext uri="{BB962C8B-B14F-4D97-AF65-F5344CB8AC3E}">
        <p14:creationId xmlns:p14="http://schemas.microsoft.com/office/powerpoint/2010/main" val="279333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Window: how complaints are </a:t>
            </a:r>
            <a:r>
              <a:rPr lang="en-GB"/>
              <a:t>dealt with reveal </a:t>
            </a:r>
            <a:r>
              <a:rPr lang="en-GB" dirty="0"/>
              <a:t>true culture in an organisation, not the stated one. And can provide an early warning system on potential systemic process or service design failures.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Ombudsman schemes, which were described by the Master of the Rolls (at the launch of the Online Procedure Rules Committee) as </a:t>
            </a:r>
            <a:r>
              <a:rPr lang="en-US" i="1" dirty="0"/>
              <a:t>“the unsung heroes of the justice system”</a:t>
            </a:r>
            <a:r>
              <a:rPr lang="en-US" dirty="0"/>
              <a:t>, offer more than just basic transactional complaint handling which simply picks a ‘winner’ in a dispute. Resolving an individual dispute is of course key to those individuals involved, but the real value in the ombudsman model is their role in </a:t>
            </a:r>
            <a:r>
              <a:rPr lang="en-GB" dirty="0"/>
              <a:t>feeding back the lessons from their work in order to help secure redress for others in a similar situation, and to improve service delivery and complaints management for the future; all based on what is ‘fair and reasonable’.</a:t>
            </a:r>
            <a:endParaRPr lang="en-US"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rPr>
              <a:t>For that reason, an ombudsman is sometimes described as being more like</a:t>
            </a:r>
            <a:r>
              <a:rPr lang="en-GB" dirty="0">
                <a:solidFill>
                  <a:srgbClr val="000000"/>
                </a:solidFill>
                <a:latin typeface="Calibri" panose="020F0502020204030204" pitchFamily="34" charset="0"/>
                <a:ea typeface="Calibri" panose="020F0502020204030204" pitchFamily="34" charset="0"/>
              </a:rPr>
              <a:t> a doctor than a police officer, diagnosing what is wrong and making recommendations to improve. </a:t>
            </a:r>
            <a:r>
              <a:rPr lang="en-US" dirty="0">
                <a:latin typeface="Calibri" panose="020F0502020204030204" pitchFamily="34" charset="0"/>
                <a:ea typeface="Calibri" panose="020F0502020204030204" pitchFamily="34" charset="0"/>
              </a:rPr>
              <a:t>And it is in that guise, as an ‘agent of change’, that they can play a role in rebuilding trust and public and consumer confidence. </a:t>
            </a:r>
          </a:p>
          <a:p>
            <a:endParaRPr lang="en-GB" dirty="0"/>
          </a:p>
          <a:p>
            <a:r>
              <a:rPr lang="en-GB" dirty="0"/>
              <a:t>And each of those 22 ombudsman schemes are valuable intelligence generating organisations. As a result of them collectively </a:t>
            </a:r>
            <a:r>
              <a:rPr lang="en-GB" sz="1200" b="0" i="0" kern="1200" dirty="0">
                <a:solidFill>
                  <a:schemeClr val="tx1"/>
                </a:solidFill>
                <a:effectLst/>
                <a:latin typeface="+mn-lt"/>
                <a:ea typeface="+mn-ea"/>
                <a:cs typeface="+mn-cs"/>
              </a:rPr>
              <a:t>dealing with over a million complaints each year, </a:t>
            </a:r>
            <a:r>
              <a:rPr lang="en-GB" dirty="0"/>
              <a:t>they have a treasure trove of 1000s of ‘lived experiences’ of people's problems with a range of public services and private sector organisations.</a:t>
            </a:r>
          </a:p>
          <a:p>
            <a:endParaRPr lang="en-GB" dirty="0"/>
          </a:p>
          <a:p>
            <a:r>
              <a:rPr lang="en-GB" dirty="0"/>
              <a:t>But unfortunately, due to capacity and resource constraints, ombudsman schemes often struggle to measure the impact their work is having and the difference they make more broadly. And that’s where LGSCO’s collaborations with researchers comes in… </a:t>
            </a:r>
          </a:p>
          <a:p>
            <a:pPr lvl="0">
              <a:defRPr/>
            </a:pP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40CA2DF-2D15-4752-A380-A9563807CDD1}" type="slidenum">
              <a:rPr lang="en-GB" smtClean="0"/>
              <a:t>4</a:t>
            </a:fld>
            <a:endParaRPr lang="en-GB"/>
          </a:p>
        </p:txBody>
      </p:sp>
    </p:spTree>
    <p:extLst>
      <p:ext uri="{BB962C8B-B14F-4D97-AF65-F5344CB8AC3E}">
        <p14:creationId xmlns:p14="http://schemas.microsoft.com/office/powerpoint/2010/main" val="2895853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Ø"/>
            </a:pPr>
            <a:r>
              <a:rPr lang="en-GB" sz="1200" b="0" i="0" kern="1200" dirty="0">
                <a:solidFill>
                  <a:schemeClr val="tx1"/>
                </a:solidFill>
                <a:effectLst/>
                <a:latin typeface="+mn-lt"/>
                <a:ea typeface="+mn-ea"/>
                <a:cs typeface="+mn-cs"/>
              </a:rPr>
              <a:t>People’s rights have never mattered more:</a:t>
            </a:r>
          </a:p>
          <a:p>
            <a:pPr marL="171450" lvl="0" indent="-171450">
              <a:buFont typeface="Arial" panose="020B0604020202020204" pitchFamily="34" charset="0"/>
              <a:buChar char="•"/>
            </a:pPr>
            <a:r>
              <a:rPr lang="en-US" u="none" dirty="0">
                <a:solidFill>
                  <a:schemeClr val="tx1"/>
                </a:solidFill>
                <a:hlinkClick r:id="rId3">
                  <a:extLst>
                    <a:ext uri="{A12FA001-AC4F-418D-AE19-62706E023703}">
                      <ahyp:hlinkClr xmlns:ahyp="http://schemas.microsoft.com/office/drawing/2018/hyperlinkcolor" val="tx"/>
                    </a:ext>
                  </a:extLst>
                </a:hlinkClick>
              </a:rPr>
              <a:t>DBT’s </a:t>
            </a:r>
            <a:r>
              <a:rPr lang="en-US" u="sng" dirty="0">
                <a:solidFill>
                  <a:srgbClr val="467886"/>
                </a:solidFill>
                <a:hlinkClick r:id="rId3">
                  <a:extLst>
                    <a:ext uri="{A12FA001-AC4F-418D-AE19-62706E023703}">
                      <ahyp:hlinkClr xmlns:ahyp="http://schemas.microsoft.com/office/drawing/2018/hyperlinkcolor" val="tx"/>
                    </a:ext>
                  </a:extLst>
                </a:hlinkClick>
              </a:rPr>
              <a:t>Consumer Detriment Survey 2024</a:t>
            </a:r>
            <a:r>
              <a:rPr lang="en-US" u="none" dirty="0"/>
              <a:t> showed </a:t>
            </a:r>
            <a:r>
              <a:rPr lang="en-US" dirty="0"/>
              <a:t>7 in 10 UK consumers had a negative experience with an item or service (in 12 months to April/May 2024) – poor quality products, being defective or unsafe, delivery issues, and complete failure to provide. Total cost of consumer detriment in the UK estimated £71.2 billion (up from £54 billion in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MoJ </a:t>
            </a:r>
            <a:r>
              <a:rPr lang="en-GB" sz="1200" u="sng" kern="1200" dirty="0">
                <a:solidFill>
                  <a:schemeClr val="tx1"/>
                </a:solidFill>
                <a:effectLst/>
                <a:latin typeface="+mn-lt"/>
                <a:ea typeface="+mn-ea"/>
                <a:cs typeface="+mn-cs"/>
                <a:hlinkClick r:id="rId4"/>
              </a:rPr>
              <a:t>Legal Problem and Resolution survey</a:t>
            </a:r>
            <a:r>
              <a:rPr lang="en-GB" sz="1200" kern="1200" dirty="0">
                <a:solidFill>
                  <a:schemeClr val="tx1"/>
                </a:solidFill>
                <a:effectLst/>
                <a:latin typeface="+mn-lt"/>
                <a:ea typeface="+mn-ea"/>
                <a:cs typeface="+mn-cs"/>
              </a:rPr>
              <a:t> (2023) showed that </a:t>
            </a:r>
            <a:r>
              <a:rPr lang="en-US" sz="1200" kern="1200" dirty="0">
                <a:solidFill>
                  <a:schemeClr val="tx1"/>
                </a:solidFill>
                <a:effectLst/>
                <a:latin typeface="+mn-lt"/>
                <a:ea typeface="+mn-ea"/>
                <a:cs typeface="+mn-cs"/>
              </a:rPr>
              <a:t>‘certain groups of the population are far more likely to experience problems than others (people from ethnic minority backgrounds, adults with long-term health conditions, those on means-tested benefits, and single parents).’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And Citizens Advice have a whole webinar series on the ongoing impact that the cost-of-living crisis is still having on ‘working people’</a:t>
            </a:r>
          </a:p>
          <a:p>
            <a:pPr marL="0" lvl="0" indent="0">
              <a:buFont typeface="Arial" panose="020B0604020202020204" pitchFamily="34" charset="0"/>
              <a:buNone/>
            </a:pPr>
            <a:endParaRPr lang="en-US" dirty="0"/>
          </a:p>
          <a:p>
            <a:pPr marL="171450" lvl="0" indent="-171450">
              <a:buFont typeface="Wingdings" panose="05000000000000000000" pitchFamily="2" charset="2"/>
              <a:buChar char="Ø"/>
            </a:pPr>
            <a:r>
              <a:rPr lang="en-US" dirty="0"/>
              <a:t>Increasing year on year demand across ombudsman sector (Institute for Fiscal Studies research re. public sector ombudsman realm).</a:t>
            </a:r>
          </a:p>
          <a:p>
            <a:pPr marL="0" lvl="0" indent="0">
              <a:buFont typeface="Wingdings" panose="05000000000000000000" pitchFamily="2" charset="2"/>
              <a:buNone/>
            </a:pPr>
            <a:endParaRPr lang="en-US" dirty="0"/>
          </a:p>
          <a:p>
            <a:pPr marL="171450" lvl="0" indent="-171450">
              <a:buFont typeface="Wingdings" panose="05000000000000000000" pitchFamily="2" charset="2"/>
              <a:buChar char="Ø"/>
            </a:pPr>
            <a:r>
              <a:rPr lang="en-US" dirty="0"/>
              <a:t>Policy history has frequently been that </a:t>
            </a:r>
            <a:r>
              <a:rPr lang="en-GB" sz="1200" kern="1200" dirty="0">
                <a:solidFill>
                  <a:schemeClr val="tx1"/>
                </a:solidFill>
                <a:effectLst/>
                <a:latin typeface="+mn-lt"/>
                <a:ea typeface="+mn-ea"/>
                <a:cs typeface="+mn-cs"/>
              </a:rPr>
              <a:t>the victims of injustice have often struggled to have their voice heard until a scandal, tragedy, or major failing occurs – after it does, creation of an ombudsman, or expansion of an existing one, is regularly part of the Government’s preferred policy solution e.g. Water industry and Private Rented Sector.</a:t>
            </a:r>
          </a:p>
          <a:p>
            <a:pPr marL="0" lvl="0" indent="0">
              <a:buFont typeface="Wingdings" panose="05000000000000000000" pitchFamily="2" charset="2"/>
              <a:buNone/>
            </a:pPr>
            <a:endParaRPr lang="en-US" dirty="0"/>
          </a:p>
          <a:p>
            <a:pPr marL="171450" lvl="0" indent="-171450">
              <a:buFont typeface="Wingdings" panose="05000000000000000000" pitchFamily="2" charset="2"/>
              <a:buChar char="Ø"/>
            </a:pPr>
            <a:r>
              <a:rPr lang="en-US" dirty="0"/>
              <a:t>But at the same time the Treasury Review of FOS has questioned the value of the ombudsman, that ‘fair and reasonable’ approach, claiming it creates uncertainty for businesses and so constrains economic growth… so there is clearly a need for greater understanding of the impact ombudsman schemes have.</a:t>
            </a:r>
          </a:p>
          <a:p>
            <a:pPr marL="0" lvl="0" indent="0">
              <a:buFont typeface="Arial" panose="020B0604020202020204" pitchFamily="34" charset="0"/>
              <a:buNone/>
            </a:pPr>
            <a:endParaRPr lang="en-US" dirty="0"/>
          </a:p>
          <a:p>
            <a:pPr marL="171450" lvl="0" indent="-171450">
              <a:buFont typeface="Wingdings" panose="05000000000000000000" pitchFamily="2" charset="2"/>
              <a:buChar char="Ø"/>
            </a:pPr>
            <a:r>
              <a:rPr lang="en-GB" dirty="0"/>
              <a:t>Ethics &amp; Integrity Commission review – following CSPL 2025 report into ‘Recognising and responding to early warning signs in public sector bodies’, which questioned the value of public inquiries, EIC’s first review will ‘look at whether ombudsman schemes in the public sector should play a greater role in investigating systemic issues before they escalate and supporting public bodies to instigate swift and meaningful improvements to public services’.</a:t>
            </a:r>
          </a:p>
          <a:p>
            <a:pPr lvl="0"/>
            <a:endParaRPr lang="en-US" dirty="0"/>
          </a:p>
          <a:p>
            <a:pPr lvl="0"/>
            <a:r>
              <a:rPr lang="en-GB" sz="1200" b="0" i="0" kern="1200" dirty="0">
                <a:solidFill>
                  <a:schemeClr val="tx1"/>
                </a:solidFill>
                <a:effectLst/>
                <a:latin typeface="+mn-lt"/>
                <a:ea typeface="+mn-ea"/>
                <a:cs typeface="+mn-cs"/>
              </a:rPr>
              <a:t>So, the services that ombudsman schemes provide are in unprecedented demand, the data they hold and insight they provide is unique, and regularly seen as essential by Governments’ seeking to address systemic issues and drive change, and yet at the same time there is uncertainty over how much impact they do have – all at a time when organisations are expected to justify their existence and value for money.</a:t>
            </a:r>
          </a:p>
          <a:p>
            <a:pPr lvl="0"/>
            <a:endParaRPr lang="en-GB" sz="1200" b="0" i="0" kern="1200" dirty="0">
              <a:solidFill>
                <a:schemeClr val="tx1"/>
              </a:solidFill>
              <a:effectLst/>
              <a:latin typeface="+mn-lt"/>
              <a:ea typeface="+mn-ea"/>
              <a:cs typeface="+mn-cs"/>
            </a:endParaRPr>
          </a:p>
          <a:p>
            <a:pPr lvl="0"/>
            <a:r>
              <a:rPr lang="en-GB" sz="1200" b="0" i="0" kern="1200" dirty="0">
                <a:solidFill>
                  <a:schemeClr val="tx1"/>
                </a:solidFill>
                <a:effectLst/>
                <a:latin typeface="+mn-lt"/>
                <a:ea typeface="+mn-ea"/>
                <a:cs typeface="+mn-cs"/>
              </a:rPr>
              <a:t>So we think this provides a great opportunity for researchers to tackle questions that really matter for citizens and to help drive improvements - and the sector is keen to engage! We have research and policy networks that draw together all of our members and I’m happy to act as a facilitator to help anyone interested get in touch with them. </a:t>
            </a:r>
          </a:p>
          <a:p>
            <a:pPr lvl="0"/>
            <a:endParaRPr lang="en-US" dirty="0"/>
          </a:p>
          <a:p>
            <a:endParaRPr lang="en-US" dirty="0"/>
          </a:p>
        </p:txBody>
      </p:sp>
      <p:sp>
        <p:nvSpPr>
          <p:cNvPr id="4" name="Slide Number Placeholder 3"/>
          <p:cNvSpPr>
            <a:spLocks noGrp="1"/>
          </p:cNvSpPr>
          <p:nvPr>
            <p:ph type="sldNum" sz="quarter" idx="5"/>
          </p:nvPr>
        </p:nvSpPr>
        <p:spPr/>
        <p:txBody>
          <a:bodyPr/>
          <a:lstStyle/>
          <a:p>
            <a:fld id="{940CA2DF-2D15-4752-A380-A9563807CDD1}" type="slidenum">
              <a:rPr lang="en-GB" smtClean="0"/>
              <a:t>5</a:t>
            </a:fld>
            <a:endParaRPr lang="en-GB"/>
          </a:p>
        </p:txBody>
      </p:sp>
    </p:spTree>
    <p:extLst>
      <p:ext uri="{BB962C8B-B14F-4D97-AF65-F5344CB8AC3E}">
        <p14:creationId xmlns:p14="http://schemas.microsoft.com/office/powerpoint/2010/main" val="416517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077768-21C8-4125-A345-258E48D2EED0}" type="slidenum">
              <a:rPr kumimoji="0" lang="en-US" sz="1800" b="0" i="0" u="none" strike="noStrike" kern="1200" cap="none" spc="0" normalizeH="0" baseline="0" noProof="0" smtClean="0">
                <a:ln>
                  <a:noFill/>
                </a:ln>
                <a:solidFill>
                  <a:prstClr val="black"/>
                </a:solidFill>
                <a:effectLst/>
                <a:uLnTx/>
                <a:uFillTx/>
                <a:latin typeface="Calibri"/>
                <a:ea typeface="MS PGothic"/>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Calibri"/>
              <a:ea typeface="MS PGothic"/>
              <a:cs typeface="+mn-cs"/>
            </a:endParaRPr>
          </a:p>
        </p:txBody>
      </p:sp>
    </p:spTree>
    <p:extLst>
      <p:ext uri="{BB962C8B-B14F-4D97-AF65-F5344CB8AC3E}">
        <p14:creationId xmlns:p14="http://schemas.microsoft.com/office/powerpoint/2010/main" val="1534382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Q&amp;A</a:t>
            </a:r>
          </a:p>
          <a:p>
            <a:pPr>
              <a:buFont typeface="Arial" panose="020B0604020202020204" pitchFamily="34" charset="0"/>
              <a:buChar char="•"/>
            </a:pPr>
            <a:r>
              <a:rPr lang="en-GB" dirty="0"/>
              <a:t>Invite questions or feedback from attendees.</a:t>
            </a:r>
          </a:p>
        </p:txBody>
      </p:sp>
      <p:sp>
        <p:nvSpPr>
          <p:cNvPr id="4" name="Slide Number Placeholder 3"/>
          <p:cNvSpPr>
            <a:spLocks noGrp="1"/>
          </p:cNvSpPr>
          <p:nvPr>
            <p:ph type="sldNum" sz="quarter" idx="5"/>
          </p:nvPr>
        </p:nvSpPr>
        <p:spPr/>
        <p:txBody>
          <a:bodyPr/>
          <a:lstStyle/>
          <a:p>
            <a:fld id="{CA077768-21C8-4125-A345-258E48D2EED0}" type="slidenum">
              <a:rPr lang="en-US" smtClean="0"/>
              <a:pPr/>
              <a:t>7</a:t>
            </a:fld>
            <a:endParaRPr lang="en-US"/>
          </a:p>
        </p:txBody>
      </p:sp>
    </p:spTree>
    <p:extLst>
      <p:ext uri="{BB962C8B-B14F-4D97-AF65-F5344CB8AC3E}">
        <p14:creationId xmlns:p14="http://schemas.microsoft.com/office/powerpoint/2010/main" val="1254120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12192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762" y="429"/>
            <a:ext cx="12190477"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762" y="429"/>
            <a:ext cx="12190477" cy="6857143"/>
          </a:xfrm>
          <a:prstGeom prst="rect">
            <a:avLst/>
          </a:prstGeom>
          <a:noFill/>
          <a:ln>
            <a:noFill/>
          </a:ln>
        </p:spPr>
      </p:pic>
      <p:pic>
        <p:nvPicPr>
          <p:cNvPr id="9" name="image4.png"/>
          <p:cNvPicPr>
            <a:picLocks noChangeAspect="1"/>
          </p:cNvPicPr>
          <p:nvPr/>
        </p:nvPicPr>
        <p:blipFill>
          <a:blip r:embed="rId5"/>
          <a:stretch>
            <a:fillRect/>
          </a:stretch>
        </p:blipFill>
        <p:spPr>
          <a:xfrm>
            <a:off x="762" y="429"/>
            <a:ext cx="12190477" cy="6857143"/>
          </a:xfrm>
          <a:prstGeom prst="rect">
            <a:avLst/>
          </a:prstGeom>
          <a:noFill/>
          <a:ln>
            <a:noFill/>
          </a:ln>
        </p:spPr>
      </p:pic>
      <p:sp>
        <p:nvSpPr>
          <p:cNvPr id="31" name="Rectangle 31"/>
          <p:cNvSpPr>
            <a:spLocks noGrp="1"/>
          </p:cNvSpPr>
          <p:nvPr>
            <p:ph type="subTitle" idx="1"/>
          </p:nvPr>
        </p:nvSpPr>
        <p:spPr>
          <a:xfrm>
            <a:off x="3323645" y="5094578"/>
            <a:ext cx="8258755"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478648" y="3606801"/>
            <a:ext cx="10103752" cy="1470025"/>
          </a:xfrm>
        </p:spPr>
        <p:txBody>
          <a:bodyPr anchor="b" anchorCtr="0"/>
          <a:lstStyle>
            <a:lvl1pPr algn="r">
              <a:defRPr sz="4000"/>
            </a:lvl1pPr>
          </a:lstStyle>
          <a:p>
            <a:r>
              <a:rPr lang="en-US"/>
              <a:t>Click to edit Master title style</a:t>
            </a:r>
          </a:p>
        </p:txBody>
      </p:sp>
      <p:sp>
        <p:nvSpPr>
          <p:cNvPr id="10" name="Date Placeholder 9"/>
          <p:cNvSpPr>
            <a:spLocks noGrp="1"/>
          </p:cNvSpPr>
          <p:nvPr>
            <p:ph type="dt" sz="half" idx="10"/>
          </p:nvPr>
        </p:nvSpPr>
        <p:spPr/>
        <p:txBody>
          <a:bodyPr/>
          <a:lstStyle/>
          <a:p>
            <a:fld id="{5C14FD69-4A85-4715-A222-ABB225B63BC6}" type="datetimeFigureOut">
              <a:rPr lang="en-US" smtClean="0"/>
              <a:pPr/>
              <a:t>2/25/2026</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62031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8" name="Date Placeholder 7"/>
          <p:cNvSpPr>
            <a:spLocks noGrp="1"/>
          </p:cNvSpPr>
          <p:nvPr>
            <p:ph type="dt" sz="half" idx="10"/>
          </p:nvPr>
        </p:nvSpPr>
        <p:spPr/>
        <p:txBody>
          <a:bodyPr/>
          <a:lstStyle/>
          <a:p>
            <a:fld id="{5C14FD69-4A85-4715-A222-ABB225B63BC6}" type="datetimeFigureOut">
              <a:rPr lang="en-US" smtClean="0"/>
              <a:pPr/>
              <a:t>2/25/2026</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16453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7" name="Date Placeholder 6"/>
          <p:cNvSpPr>
            <a:spLocks noGrp="1"/>
          </p:cNvSpPr>
          <p:nvPr>
            <p:ph type="dt" sz="half" idx="10"/>
          </p:nvPr>
        </p:nvSpPr>
        <p:spPr/>
        <p:txBody>
          <a:bodyPr/>
          <a:lstStyle/>
          <a:p>
            <a:fld id="{5C14FD69-4A85-4715-A222-ABB225B63BC6}" type="datetimeFigureOut">
              <a:rPr lang="en-US" smtClean="0"/>
              <a:pPr/>
              <a:t>2/25/2026</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16882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2/25/2026</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6804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10" name="Date Placeholder 9"/>
          <p:cNvSpPr>
            <a:spLocks noGrp="1"/>
          </p:cNvSpPr>
          <p:nvPr>
            <p:ph type="dt" sz="half" idx="10"/>
          </p:nvPr>
        </p:nvSpPr>
        <p:spPr/>
        <p:txBody>
          <a:bodyPr/>
          <a:lstStyle/>
          <a:p>
            <a:fld id="{5C14FD69-4A85-4715-A222-ABB225B63BC6}" type="datetimeFigureOut">
              <a:rPr lang="en-US" smtClean="0"/>
              <a:pPr/>
              <a:t>2/25/2026</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53439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8" name="Date Placeholder 7"/>
          <p:cNvSpPr>
            <a:spLocks noGrp="1"/>
          </p:cNvSpPr>
          <p:nvPr>
            <p:ph type="dt" sz="half" idx="10"/>
          </p:nvPr>
        </p:nvSpPr>
        <p:spPr/>
        <p:txBody>
          <a:bodyPr/>
          <a:lstStyle/>
          <a:p>
            <a:fld id="{5C14FD69-4A85-4715-A222-ABB225B63BC6}" type="datetimeFigureOut">
              <a:rPr lang="en-US" smtClean="0"/>
              <a:pPr/>
              <a:t>2/25/2026</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0399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9" name="Date Placeholder 8"/>
          <p:cNvSpPr>
            <a:spLocks noGrp="1"/>
          </p:cNvSpPr>
          <p:nvPr>
            <p:ph type="dt" sz="half" idx="10"/>
          </p:nvPr>
        </p:nvSpPr>
        <p:spPr/>
        <p:txBody>
          <a:bodyPr/>
          <a:lstStyle/>
          <a:p>
            <a:fld id="{5C14FD69-4A85-4715-A222-ABB225B63BC6}" type="datetimeFigureOut">
              <a:rPr lang="en-US" smtClean="0"/>
              <a:pPr/>
              <a:t>2/25/2026</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42980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762" y="429"/>
            <a:ext cx="12190477" cy="6857143"/>
          </a:xfrm>
          <a:prstGeom prst="rect">
            <a:avLst/>
          </a:prstGeom>
          <a:noFill/>
          <a:ln>
            <a:noFill/>
          </a:ln>
        </p:spPr>
      </p:pic>
      <p:pic>
        <p:nvPicPr>
          <p:cNvPr id="9" name="image6.png"/>
          <p:cNvPicPr>
            <a:picLocks noChangeAspect="1"/>
          </p:cNvPicPr>
          <p:nvPr/>
        </p:nvPicPr>
        <p:blipFill>
          <a:blip r:embed="rId10"/>
          <a:stretch>
            <a:fillRect/>
          </a:stretch>
        </p:blipFill>
        <p:spPr>
          <a:xfrm>
            <a:off x="762" y="429"/>
            <a:ext cx="12190477" cy="6857143"/>
          </a:xfrm>
          <a:prstGeom prst="rect">
            <a:avLst/>
          </a:prstGeom>
          <a:noFill/>
          <a:ln>
            <a:noFill/>
          </a:ln>
        </p:spPr>
      </p:pic>
      <p:sp>
        <p:nvSpPr>
          <p:cNvPr id="30" name="Rectangle 30"/>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12" name="Rectangle 12"/>
          <p:cNvSpPr>
            <a:spLocks noGrp="1"/>
          </p:cNvSpPr>
          <p:nvPr>
            <p:ph type="body" idx="1"/>
          </p:nvPr>
        </p:nvSpPr>
        <p:spPr>
          <a:xfrm>
            <a:off x="609600" y="1600201"/>
            <a:ext cx="10972800" cy="4525963"/>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p:cNvSpPr>
          <p:nvPr>
            <p:ph type="dt" sz="half" idx="2"/>
          </p:nvPr>
        </p:nvSpPr>
        <p:spPr>
          <a:xfrm>
            <a:off x="609600" y="6245225"/>
            <a:ext cx="2844800" cy="476250"/>
          </a:xfrm>
          <a:prstGeom prst="rect">
            <a:avLst/>
          </a:prstGeom>
        </p:spPr>
        <p:txBody>
          <a:bodyPr/>
          <a:lstStyle>
            <a:lvl1pPr>
              <a:defRPr sz="1000">
                <a:latin typeface="+mn-lt"/>
              </a:defRPr>
            </a:lvl1pPr>
          </a:lstStyle>
          <a:p>
            <a:fld id="{5C14FD69-4A85-4715-A222-ABB225B63BC6}" type="datetimeFigureOut">
              <a:rPr lang="en-US" smtClean="0"/>
              <a:pPr/>
              <a:t>2/25/2026</a:t>
            </a:fld>
            <a:endParaRPr lang="en-US" sz="1000" dirty="0"/>
          </a:p>
        </p:txBody>
      </p:sp>
      <p:sp>
        <p:nvSpPr>
          <p:cNvPr id="20" name="Rectangle 20"/>
          <p:cNvSpPr>
            <a:spLocks noGrp="1"/>
          </p:cNvSpPr>
          <p:nvPr>
            <p:ph type="ftr" sz="quarter" idx="3"/>
          </p:nvPr>
        </p:nvSpPr>
        <p:spPr>
          <a:xfrm>
            <a:off x="4165600" y="6245225"/>
            <a:ext cx="3860800" cy="476250"/>
          </a:xfrm>
          <a:prstGeom prst="rect">
            <a:avLst/>
          </a:prstGeom>
        </p:spPr>
        <p:txBody>
          <a:bodyPr/>
          <a:lstStyle>
            <a:lvl1pPr algn="ctr">
              <a:defRPr sz="1000">
                <a:latin typeface="+mn-lt"/>
              </a:defRPr>
            </a:lvl1pPr>
          </a:lstStyle>
          <a:p>
            <a:pPr algn="ctr"/>
            <a:endParaRPr lang="en-US" sz="1000"/>
          </a:p>
        </p:txBody>
      </p:sp>
      <p:sp>
        <p:nvSpPr>
          <p:cNvPr id="21" name="Rectangle 21"/>
          <p:cNvSpPr>
            <a:spLocks noGrp="1"/>
          </p:cNvSpPr>
          <p:nvPr>
            <p:ph type="sldNum" sz="quarter" idx="4"/>
          </p:nvPr>
        </p:nvSpPr>
        <p:spPr>
          <a:xfrm>
            <a:off x="8737600" y="6245225"/>
            <a:ext cx="28448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a:p>
        </p:txBody>
      </p:sp>
    </p:spTree>
    <p:extLst>
      <p:ext uri="{BB962C8B-B14F-4D97-AF65-F5344CB8AC3E}">
        <p14:creationId xmlns:p14="http://schemas.microsoft.com/office/powerpoint/2010/main" val="2880467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ssets.publishing.service.gov.uk/government/uploads/system/uploads/attachment_data/file/61197/guide-new-ombudsman-schemes.pdf#:~:text=The%20Cabinet%20Office%20provides%20central%20advice%20on%20Ombudsman,status.%20Has%20there%20been%20consultation%20with%20the%20Treasury%3F"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gov.uk/government/publications/incorporation-and-names/annex-a-sensitive-words-and-expressions-or-words-that-could-imply-a-connection-with-government#ombudsman--ombwdsm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donal.galligan@ombudsmanassociation.org" TargetMode="External"/><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www.ombudsmanassociation.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04252" y="2113935"/>
            <a:ext cx="7937854" cy="2467194"/>
          </a:xfrm>
        </p:spPr>
        <p:txBody>
          <a:bodyPr>
            <a:normAutofit fontScale="90000"/>
          </a:bodyPr>
          <a:lstStyle/>
          <a:p>
            <a:pPr algn="ctr"/>
            <a:r>
              <a:rPr lang="en-GB" b="1" dirty="0"/>
              <a:t>Public data for the public good: working with Ombudsman Schemes</a:t>
            </a:r>
            <a:br>
              <a:rPr lang="en-GB" dirty="0">
                <a:latin typeface="Lato" panose="020F0502020204030203" pitchFamily="34" charset="0"/>
                <a:ea typeface="Lato" panose="020F0502020204030203" pitchFamily="34" charset="0"/>
                <a:cs typeface="Lato" panose="020F0502020204030203" pitchFamily="34" charset="0"/>
              </a:rPr>
            </a:br>
            <a:endParaRPr lang="en-GB"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descr="A blue sign with white text&#10;&#10;Description automatically generated">
            <a:extLst>
              <a:ext uri="{FF2B5EF4-FFF2-40B4-BE49-F238E27FC236}">
                <a16:creationId xmlns:a16="http://schemas.microsoft.com/office/drawing/2014/main" id="{20665F10-8AF5-E494-15C5-796FF6995758}"/>
              </a:ext>
            </a:extLst>
          </p:cNvPr>
          <p:cNvPicPr>
            <a:picLocks noChangeAspect="1"/>
          </p:cNvPicPr>
          <p:nvPr/>
        </p:nvPicPr>
        <p:blipFill rotWithShape="1">
          <a:blip r:embed="rId3">
            <a:extLst>
              <a:ext uri="{28A0092B-C50C-407E-A947-70E740481C1C}">
                <a14:useLocalDpi xmlns:a14="http://schemas.microsoft.com/office/drawing/2010/main" val="0"/>
              </a:ext>
            </a:extLst>
          </a:blip>
          <a:srcRect t="15550" b="13713"/>
          <a:stretch/>
        </p:blipFill>
        <p:spPr>
          <a:xfrm>
            <a:off x="3432127" y="699819"/>
            <a:ext cx="5482103" cy="1515614"/>
          </a:xfrm>
          <a:prstGeom prst="rect">
            <a:avLst/>
          </a:prstGeom>
        </p:spPr>
      </p:pic>
      <p:sp>
        <p:nvSpPr>
          <p:cNvPr id="7" name="TextBox 6">
            <a:extLst>
              <a:ext uri="{FF2B5EF4-FFF2-40B4-BE49-F238E27FC236}">
                <a16:creationId xmlns:a16="http://schemas.microsoft.com/office/drawing/2014/main" id="{757EC83F-F890-9ADE-794F-62E03A6C1208}"/>
              </a:ext>
            </a:extLst>
          </p:cNvPr>
          <p:cNvSpPr txBox="1"/>
          <p:nvPr/>
        </p:nvSpPr>
        <p:spPr>
          <a:xfrm>
            <a:off x="3215474" y="5024284"/>
            <a:ext cx="5978768" cy="1631216"/>
          </a:xfrm>
          <a:prstGeom prst="rect">
            <a:avLst/>
          </a:prstGeom>
          <a:noFill/>
        </p:spPr>
        <p:txBody>
          <a:bodyPr wrap="square" rtlCol="0">
            <a:spAutoFit/>
          </a:bodyPr>
          <a:lstStyle/>
          <a:p>
            <a:pPr algn="ctr"/>
            <a:r>
              <a:rPr lang="en-GB" sz="2000" kern="0" dirty="0">
                <a:solidFill>
                  <a:sysClr val="windowText" lastClr="000000"/>
                </a:solidFill>
                <a:latin typeface="Lato" panose="020F0502020204030203" pitchFamily="34" charset="0"/>
                <a:ea typeface="Lato" panose="020F0502020204030203" pitchFamily="34" charset="0"/>
                <a:cs typeface="Lato" panose="020F0502020204030203" pitchFamily="34" charset="0"/>
              </a:rPr>
              <a:t>Universities Policy Engagement Network (UPEN)</a:t>
            </a:r>
          </a:p>
          <a:p>
            <a:pPr algn="ctr"/>
            <a:r>
              <a:rPr lang="en-GB" sz="2000" kern="0" dirty="0">
                <a:solidFill>
                  <a:sysClr val="windowText" lastClr="000000"/>
                </a:solidFill>
                <a:latin typeface="Lato" panose="020F0502020204030203" pitchFamily="34" charset="0"/>
                <a:ea typeface="Lato" panose="020F0502020204030203" pitchFamily="34" charset="0"/>
                <a:cs typeface="Lato" panose="020F0502020204030203" pitchFamily="34" charset="0"/>
              </a:rPr>
              <a:t>25 February 2026</a:t>
            </a:r>
          </a:p>
          <a:p>
            <a:endParaRPr lang="en-GB" sz="2000" dirty="0">
              <a:latin typeface="Lato" panose="020F0502020204030203" pitchFamily="34" charset="0"/>
              <a:ea typeface="Lato" panose="020F0502020204030203" pitchFamily="34" charset="0"/>
              <a:cs typeface="Lato" panose="020F0502020204030203" pitchFamily="34" charset="0"/>
            </a:endParaRPr>
          </a:p>
          <a:p>
            <a:endParaRPr lang="en-GB" sz="2000" dirty="0">
              <a:latin typeface="Lato" panose="020F0502020204030203" pitchFamily="34" charset="0"/>
              <a:ea typeface="Lato" panose="020F0502020204030203" pitchFamily="34" charset="0"/>
              <a:cs typeface="Lato" panose="020F0502020204030203" pitchFamily="34" charset="0"/>
            </a:endParaRPr>
          </a:p>
          <a:p>
            <a:pPr algn="ctr"/>
            <a:r>
              <a:rPr lang="en-GB" sz="2000" dirty="0">
                <a:latin typeface="Lato" panose="020F0502020204030203" pitchFamily="34" charset="0"/>
                <a:ea typeface="Lato" panose="020F0502020204030203" pitchFamily="34" charset="0"/>
                <a:cs typeface="Lato" panose="020F0502020204030203" pitchFamily="34" charset="0"/>
              </a:rPr>
              <a:t>Donal Galligan, Chief Executive</a:t>
            </a:r>
          </a:p>
        </p:txBody>
      </p:sp>
    </p:spTree>
    <p:extLst>
      <p:ext uri="{BB962C8B-B14F-4D97-AF65-F5344CB8AC3E}">
        <p14:creationId xmlns:p14="http://schemas.microsoft.com/office/powerpoint/2010/main" val="334967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C0073-272D-F49E-F520-52706F52631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5CC6AE-1D64-A62F-BA07-A83D9CD68E83}"/>
              </a:ext>
            </a:extLst>
          </p:cNvPr>
          <p:cNvSpPr>
            <a:spLocks noGrp="1"/>
          </p:cNvSpPr>
          <p:nvPr>
            <p:ph type="body" sz="half" idx="1"/>
          </p:nvPr>
        </p:nvSpPr>
        <p:spPr>
          <a:xfrm>
            <a:off x="609600" y="1828800"/>
            <a:ext cx="5384800" cy="3978442"/>
          </a:xfrm>
        </p:spPr>
        <p:txBody>
          <a:bodyPr/>
          <a:lstStyle/>
          <a:p>
            <a:r>
              <a:rPr lang="en-GB" sz="2000" dirty="0">
                <a:ea typeface="Lato" panose="020F0502020204030203" pitchFamily="34" charset="0"/>
                <a:cs typeface="Lato" panose="020F0502020204030203" pitchFamily="34" charset="0"/>
              </a:rPr>
              <a:t>Cover the United Kingdom, Republic of Ireland, British Crown Dependencies, and British Overseas Territories</a:t>
            </a:r>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F810640C-BC55-419C-28A2-BAA234EFEB64}"/>
              </a:ext>
            </a:extLst>
          </p:cNvPr>
          <p:cNvSpPr>
            <a:spLocks noGrp="1"/>
          </p:cNvSpPr>
          <p:nvPr>
            <p:ph type="body" sz="half" idx="2"/>
          </p:nvPr>
        </p:nvSpPr>
        <p:spPr>
          <a:xfrm>
            <a:off x="6636774" y="1828800"/>
            <a:ext cx="4945626" cy="4297364"/>
          </a:xfrm>
        </p:spPr>
        <p:txBody>
          <a:bodyPr>
            <a:normAutofit/>
          </a:bodyPr>
          <a:lstStyle/>
          <a:p>
            <a:r>
              <a:rPr lang="en-GB" sz="2000" dirty="0">
                <a:ea typeface="Lato" panose="020F0502020204030203" pitchFamily="34" charset="0"/>
                <a:cs typeface="Lato" panose="020F0502020204030203" pitchFamily="34" charset="0"/>
              </a:rPr>
              <a:t>Set the Standard:</a:t>
            </a:r>
          </a:p>
          <a:p>
            <a:pPr marL="0" indent="0">
              <a:buNone/>
            </a:pPr>
            <a:endParaRPr lang="en-GB" sz="2000" dirty="0">
              <a:ea typeface="Lato" panose="020F0502020204030203" pitchFamily="34" charset="0"/>
              <a:cs typeface="Lato" panose="020F0502020204030203" pitchFamily="34" charset="0"/>
            </a:endParaRPr>
          </a:p>
          <a:p>
            <a:pPr>
              <a:buFont typeface="Wingdings" panose="05000000000000000000" pitchFamily="2" charset="2"/>
              <a:buChar char="ü"/>
            </a:pPr>
            <a:r>
              <a:rPr lang="en-GB" sz="2000" dirty="0">
                <a:ea typeface="Lato" panose="020F0502020204030203" pitchFamily="34" charset="0"/>
                <a:cs typeface="Lato" panose="020F0502020204030203" pitchFamily="34" charset="0"/>
              </a:rPr>
              <a:t>Independence</a:t>
            </a:r>
          </a:p>
          <a:p>
            <a:pPr>
              <a:buFont typeface="Wingdings" panose="05000000000000000000" pitchFamily="2" charset="2"/>
              <a:buChar char="ü"/>
            </a:pPr>
            <a:r>
              <a:rPr lang="en-GB" sz="2000" dirty="0">
                <a:ea typeface="Lato" panose="020F0502020204030203" pitchFamily="34" charset="0"/>
                <a:cs typeface="Lato" panose="020F0502020204030203" pitchFamily="34" charset="0"/>
              </a:rPr>
              <a:t> Fairness</a:t>
            </a:r>
          </a:p>
          <a:p>
            <a:pPr>
              <a:buFont typeface="Wingdings" panose="05000000000000000000" pitchFamily="2" charset="2"/>
              <a:buChar char="ü"/>
            </a:pPr>
            <a:r>
              <a:rPr lang="en-GB" sz="2000" dirty="0">
                <a:ea typeface="Lato" panose="020F0502020204030203" pitchFamily="34" charset="0"/>
                <a:cs typeface="Lato" panose="020F0502020204030203" pitchFamily="34" charset="0"/>
              </a:rPr>
              <a:t> Effectiveness</a:t>
            </a:r>
          </a:p>
          <a:p>
            <a:pPr>
              <a:buFont typeface="Wingdings" panose="05000000000000000000" pitchFamily="2" charset="2"/>
              <a:buChar char="ü"/>
            </a:pPr>
            <a:r>
              <a:rPr lang="en-GB" sz="2000" dirty="0">
                <a:ea typeface="Lato" panose="020F0502020204030203" pitchFamily="34" charset="0"/>
                <a:cs typeface="Lato" panose="020F0502020204030203" pitchFamily="34" charset="0"/>
              </a:rPr>
              <a:t> Openness and transparency</a:t>
            </a:r>
          </a:p>
          <a:p>
            <a:pPr>
              <a:buFont typeface="Wingdings" panose="05000000000000000000" pitchFamily="2" charset="2"/>
              <a:buChar char="ü"/>
            </a:pPr>
            <a:r>
              <a:rPr lang="en-GB" sz="2000" dirty="0">
                <a:ea typeface="Lato" panose="020F0502020204030203" pitchFamily="34" charset="0"/>
                <a:cs typeface="Lato" panose="020F0502020204030203" pitchFamily="34" charset="0"/>
              </a:rPr>
              <a:t> Accountability</a:t>
            </a:r>
          </a:p>
          <a:p>
            <a:pPr marL="0" indent="0">
              <a:buNone/>
            </a:pPr>
            <a:endParaRPr lang="en-GB" sz="2000" dirty="0">
              <a:ea typeface="Lato" panose="020F0502020204030203" pitchFamily="34" charset="0"/>
              <a:cs typeface="Lato" panose="020F0502020204030203" pitchFamily="34" charset="0"/>
            </a:endParaRPr>
          </a:p>
          <a:p>
            <a:pPr marL="0" indent="0">
              <a:buNone/>
            </a:pPr>
            <a:endParaRPr lang="en-GB" sz="2000" dirty="0">
              <a:ea typeface="Lato" panose="020F0502020204030203" pitchFamily="34" charset="0"/>
              <a:cs typeface="Lato" panose="020F0502020204030203" pitchFamily="34" charset="0"/>
            </a:endParaRPr>
          </a:p>
          <a:p>
            <a:r>
              <a:rPr lang="en-GB" sz="2000" dirty="0">
                <a:ea typeface="Lato" panose="020F0502020204030203" pitchFamily="34" charset="0"/>
                <a:cs typeface="Lato" panose="020F0502020204030203" pitchFamily="34" charset="0"/>
              </a:rPr>
              <a:t>Criteria recognised by UK Government:</a:t>
            </a:r>
          </a:p>
          <a:p>
            <a:pPr lvl="1">
              <a:buFont typeface="Wingdings" panose="05000000000000000000" pitchFamily="2" charset="2"/>
              <a:buChar char="Ø"/>
            </a:pPr>
            <a:r>
              <a:rPr lang="en-GB" sz="2000" dirty="0">
                <a:ea typeface="Lato" panose="020F0502020204030203" pitchFamily="34" charset="0"/>
                <a:cs typeface="Lato" panose="020F0502020204030203" pitchFamily="34" charset="0"/>
                <a:hlinkClick r:id="rId3"/>
              </a:rPr>
              <a:t>UK Cabinet Office Guidance </a:t>
            </a:r>
            <a:endParaRPr lang="en-GB" sz="2000" dirty="0">
              <a:ea typeface="Lato" panose="020F0502020204030203" pitchFamily="34" charset="0"/>
              <a:cs typeface="Lato" panose="020F0502020204030203" pitchFamily="34" charset="0"/>
            </a:endParaRPr>
          </a:p>
          <a:p>
            <a:pPr lvl="1">
              <a:buFont typeface="Wingdings" panose="05000000000000000000" pitchFamily="2" charset="2"/>
              <a:buChar char="Ø"/>
            </a:pPr>
            <a:r>
              <a:rPr lang="en-GB" sz="2000" dirty="0">
                <a:ea typeface="Lato" panose="020F0502020204030203" pitchFamily="34" charset="0"/>
                <a:cs typeface="Lato" panose="020F0502020204030203" pitchFamily="34" charset="0"/>
                <a:hlinkClick r:id="rId4"/>
              </a:rPr>
              <a:t>Companies House criteria</a:t>
            </a:r>
            <a:endParaRPr lang="en-GB" sz="2000" dirty="0">
              <a:ea typeface="Lato" panose="020F0502020204030203" pitchFamily="34" charset="0"/>
              <a:cs typeface="Lato" panose="020F0502020204030203" pitchFamily="34" charset="0"/>
            </a:endParaRPr>
          </a:p>
        </p:txBody>
      </p:sp>
      <p:sp>
        <p:nvSpPr>
          <p:cNvPr id="3" name="Title 2">
            <a:extLst>
              <a:ext uri="{FF2B5EF4-FFF2-40B4-BE49-F238E27FC236}">
                <a16:creationId xmlns:a16="http://schemas.microsoft.com/office/drawing/2014/main" id="{70334ADD-B774-BD89-E3A3-CEE4AC830709}"/>
              </a:ext>
            </a:extLst>
          </p:cNvPr>
          <p:cNvSpPr>
            <a:spLocks noGrp="1"/>
          </p:cNvSpPr>
          <p:nvPr>
            <p:ph type="title"/>
          </p:nvPr>
        </p:nvSpPr>
        <p:spPr/>
        <p:txBody>
          <a:bodyPr anchor="t"/>
          <a:lstStyle/>
          <a:p>
            <a:pPr algn="ctr"/>
            <a:r>
              <a:rPr lang="en-GB" b="1" dirty="0">
                <a:latin typeface="Lato" panose="020F0502020204030203" pitchFamily="34" charset="0"/>
                <a:ea typeface="Lato" panose="020F0502020204030203" pitchFamily="34" charset="0"/>
                <a:cs typeface="Lato" panose="020F0502020204030203" pitchFamily="34" charset="0"/>
              </a:rPr>
              <a:t>The OA</a:t>
            </a:r>
          </a:p>
        </p:txBody>
      </p:sp>
      <p:pic>
        <p:nvPicPr>
          <p:cNvPr id="4098" name="Picture 2">
            <a:extLst>
              <a:ext uri="{FF2B5EF4-FFF2-40B4-BE49-F238E27FC236}">
                <a16:creationId xmlns:a16="http://schemas.microsoft.com/office/drawing/2014/main" id="{2B83363E-CBB8-09A4-4BA9-13C7C48A01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149" y="3205378"/>
            <a:ext cx="2326664" cy="235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a:extLst>
              <a:ext uri="{FF2B5EF4-FFF2-40B4-BE49-F238E27FC236}">
                <a16:creationId xmlns:a16="http://schemas.microsoft.com/office/drawing/2014/main" id="{5B5A4B84-3A76-9F9F-78C8-0B7A0733B2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0" y="3160651"/>
            <a:ext cx="2689804" cy="239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2AA34DAF-9F4B-65BC-A5A7-3DADB2EBCA33}"/>
              </a:ext>
            </a:extLst>
          </p:cNvPr>
          <p:cNvPicPr>
            <a:picLocks noChangeAspect="1"/>
          </p:cNvPicPr>
          <p:nvPr/>
        </p:nvPicPr>
        <p:blipFill>
          <a:blip r:embed="rId7"/>
          <a:stretch>
            <a:fillRect/>
          </a:stretch>
        </p:blipFill>
        <p:spPr>
          <a:xfrm>
            <a:off x="9202993" y="1825746"/>
            <a:ext cx="2554427" cy="1488726"/>
          </a:xfrm>
          <a:prstGeom prst="rect">
            <a:avLst/>
          </a:prstGeom>
        </p:spPr>
      </p:pic>
      <p:pic>
        <p:nvPicPr>
          <p:cNvPr id="6" name="Picture 5">
            <a:extLst>
              <a:ext uri="{FF2B5EF4-FFF2-40B4-BE49-F238E27FC236}">
                <a16:creationId xmlns:a16="http://schemas.microsoft.com/office/drawing/2014/main" id="{03AC3DDD-65FE-DF3F-1384-70A38F92B7F4}"/>
              </a:ext>
            </a:extLst>
          </p:cNvPr>
          <p:cNvPicPr>
            <a:picLocks noChangeAspect="1"/>
          </p:cNvPicPr>
          <p:nvPr/>
        </p:nvPicPr>
        <p:blipFill>
          <a:blip r:embed="rId8"/>
          <a:stretch>
            <a:fillRect/>
          </a:stretch>
        </p:blipFill>
        <p:spPr>
          <a:xfrm>
            <a:off x="10759316" y="0"/>
            <a:ext cx="1432684" cy="1225402"/>
          </a:xfrm>
          <a:prstGeom prst="rect">
            <a:avLst/>
          </a:prstGeom>
        </p:spPr>
      </p:pic>
    </p:spTree>
    <p:extLst>
      <p:ext uri="{BB962C8B-B14F-4D97-AF65-F5344CB8AC3E}">
        <p14:creationId xmlns:p14="http://schemas.microsoft.com/office/powerpoint/2010/main" val="400856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ED7B00-2C44-4547-A30A-4C2C30342E3C}"/>
              </a:ext>
            </a:extLst>
          </p:cNvPr>
          <p:cNvSpPr>
            <a:spLocks noGrp="1"/>
          </p:cNvSpPr>
          <p:nvPr>
            <p:ph idx="1"/>
          </p:nvPr>
        </p:nvSpPr>
        <p:spPr>
          <a:xfrm>
            <a:off x="1" y="1600200"/>
            <a:ext cx="10344472" cy="4898335"/>
          </a:xfrm>
        </p:spPr>
        <p:txBody>
          <a:bodyPr>
            <a:normAutofit fontScale="92500" lnSpcReduction="10000"/>
          </a:bodyPr>
          <a:lstStyle/>
          <a:p>
            <a:r>
              <a:rPr lang="en-US" dirty="0">
                <a:ea typeface="Lato" panose="020F0502020204030203" pitchFamily="34" charset="0"/>
                <a:cs typeface="Lato" panose="020F0502020204030203" pitchFamily="34" charset="0"/>
              </a:rPr>
              <a:t>Across the UK: 22 Ombudsman Members </a:t>
            </a:r>
          </a:p>
          <a:p>
            <a:pPr marL="0" indent="0">
              <a:buNone/>
            </a:pPr>
            <a:r>
              <a:rPr lang="en-US" sz="2200" dirty="0">
                <a:ea typeface="Lato" panose="020F0502020204030203" pitchFamily="34" charset="0"/>
                <a:cs typeface="Lato" panose="020F0502020204030203" pitchFamily="34" charset="0"/>
              </a:rPr>
              <a:t>	(and 17 Complaint Handler Members)</a:t>
            </a:r>
          </a:p>
          <a:p>
            <a:pPr marL="0" indent="0">
              <a:buNone/>
            </a:pPr>
            <a:endParaRPr lang="en-US" sz="2600" dirty="0">
              <a:ea typeface="Lato" panose="020F0502020204030203" pitchFamily="34" charset="0"/>
              <a:cs typeface="Lato" panose="020F0502020204030203" pitchFamily="34" charset="0"/>
            </a:endParaRPr>
          </a:p>
          <a:p>
            <a:pPr lvl="1">
              <a:buFont typeface="Wingdings" panose="05000000000000000000" pitchFamily="2" charset="2"/>
              <a:buChar char="q"/>
            </a:pPr>
            <a:r>
              <a:rPr lang="en-US" sz="2600" dirty="0">
                <a:ea typeface="Lato" panose="020F0502020204030203" pitchFamily="34" charset="0"/>
                <a:cs typeface="Lato" panose="020F0502020204030203" pitchFamily="34" charset="0"/>
              </a:rPr>
              <a:t>  Public services (central, local, devolved)</a:t>
            </a:r>
          </a:p>
          <a:p>
            <a:pPr lvl="1">
              <a:buFont typeface="Wingdings" panose="05000000000000000000" pitchFamily="2" charset="2"/>
              <a:buChar char="q"/>
            </a:pPr>
            <a:r>
              <a:rPr lang="en-US" sz="2600" dirty="0">
                <a:ea typeface="Lato" panose="020F0502020204030203" pitchFamily="34" charset="0"/>
                <a:cs typeface="Lato" panose="020F0502020204030203" pitchFamily="34" charset="0"/>
              </a:rPr>
              <a:t>  Financial services</a:t>
            </a:r>
          </a:p>
          <a:p>
            <a:pPr lvl="1">
              <a:buFont typeface="Wingdings" panose="05000000000000000000" pitchFamily="2" charset="2"/>
              <a:buChar char="q"/>
            </a:pPr>
            <a:r>
              <a:rPr lang="en-US" sz="2600" dirty="0">
                <a:ea typeface="Lato" panose="020F0502020204030203" pitchFamily="34" charset="0"/>
                <a:cs typeface="Lato" panose="020F0502020204030203" pitchFamily="34" charset="0"/>
              </a:rPr>
              <a:t>  Armed forces</a:t>
            </a:r>
          </a:p>
          <a:p>
            <a:pPr lvl="1">
              <a:buFont typeface="Wingdings" panose="05000000000000000000" pitchFamily="2" charset="2"/>
              <a:buChar char="q"/>
            </a:pPr>
            <a:r>
              <a:rPr lang="en-US" sz="2600" dirty="0">
                <a:ea typeface="Lato" panose="020F0502020204030203" pitchFamily="34" charset="0"/>
                <a:cs typeface="Lato" panose="020F0502020204030203" pitchFamily="34" charset="0"/>
              </a:rPr>
              <a:t>  Police</a:t>
            </a:r>
          </a:p>
          <a:p>
            <a:pPr lvl="1">
              <a:buFont typeface="Wingdings" panose="05000000000000000000" pitchFamily="2" charset="2"/>
              <a:buChar char="q"/>
            </a:pPr>
            <a:r>
              <a:rPr lang="en-US" sz="2600" dirty="0">
                <a:ea typeface="Lato" panose="020F0502020204030203" pitchFamily="34" charset="0"/>
                <a:cs typeface="Lato" panose="020F0502020204030203" pitchFamily="34" charset="0"/>
              </a:rPr>
              <a:t>  Care homes</a:t>
            </a:r>
          </a:p>
          <a:p>
            <a:pPr lvl="1">
              <a:buFont typeface="Wingdings" panose="05000000000000000000" pitchFamily="2" charset="2"/>
              <a:buChar char="q"/>
            </a:pPr>
            <a:r>
              <a:rPr lang="en-US" sz="2600" dirty="0">
                <a:ea typeface="Lato" panose="020F0502020204030203" pitchFamily="34" charset="0"/>
                <a:cs typeface="Lato" panose="020F0502020204030203" pitchFamily="34" charset="0"/>
              </a:rPr>
              <a:t>  Legal services</a:t>
            </a:r>
          </a:p>
          <a:p>
            <a:pPr lvl="1">
              <a:buFont typeface="Wingdings" panose="05000000000000000000" pitchFamily="2" charset="2"/>
              <a:buChar char="q"/>
            </a:pPr>
            <a:r>
              <a:rPr lang="en-US" sz="2600" dirty="0">
                <a:ea typeface="Lato" panose="020F0502020204030203" pitchFamily="34" charset="0"/>
                <a:cs typeface="Lato" panose="020F0502020204030203" pitchFamily="34" charset="0"/>
              </a:rPr>
              <a:t>  Pensions</a:t>
            </a:r>
          </a:p>
          <a:p>
            <a:pPr lvl="1">
              <a:buFont typeface="Wingdings" panose="05000000000000000000" pitchFamily="2" charset="2"/>
              <a:buChar char="q"/>
            </a:pPr>
            <a:r>
              <a:rPr lang="en-US" sz="2600" dirty="0">
                <a:ea typeface="Lato" panose="020F0502020204030203" pitchFamily="34" charset="0"/>
                <a:cs typeface="Lato" panose="020F0502020204030203" pitchFamily="34" charset="0"/>
              </a:rPr>
              <a:t>  Property / Housing</a:t>
            </a:r>
          </a:p>
          <a:p>
            <a:pPr lvl="1">
              <a:buFont typeface="Wingdings" panose="05000000000000000000" pitchFamily="2" charset="2"/>
              <a:buChar char="q"/>
            </a:pPr>
            <a:r>
              <a:rPr lang="en-US" sz="2600" dirty="0">
                <a:ea typeface="Lato" panose="020F0502020204030203" pitchFamily="34" charset="0"/>
                <a:cs typeface="Lato" panose="020F0502020204030203" pitchFamily="34" charset="0"/>
              </a:rPr>
              <a:t>  Higher Education</a:t>
            </a:r>
          </a:p>
          <a:p>
            <a:pPr lvl="1">
              <a:buFont typeface="Wingdings" panose="05000000000000000000" pitchFamily="2" charset="2"/>
              <a:buChar char="q"/>
            </a:pPr>
            <a:r>
              <a:rPr lang="en-GB" sz="2600" dirty="0">
                <a:ea typeface="Lato" panose="020F0502020204030203" pitchFamily="34" charset="0"/>
                <a:cs typeface="Lato" panose="020F0502020204030203" pitchFamily="34" charset="0"/>
              </a:rPr>
              <a:t>  Essential services (e.g. energy, communications, rail)</a:t>
            </a:r>
          </a:p>
          <a:p>
            <a:pPr lvl="1">
              <a:buFont typeface="Wingdings" panose="05000000000000000000" pitchFamily="2" charset="2"/>
              <a:buChar char="q"/>
            </a:pPr>
            <a:r>
              <a:rPr lang="en-US" sz="2600" dirty="0">
                <a:ea typeface="Lato" panose="020F0502020204030203" pitchFamily="34" charset="0"/>
                <a:cs typeface="Lato" panose="020F0502020204030203" pitchFamily="34" charset="0"/>
              </a:rPr>
              <a:t>  Consumer goods (e.g. cars, home improvements)</a:t>
            </a:r>
          </a:p>
          <a:p>
            <a:endParaRPr lang="en-GB" dirty="0"/>
          </a:p>
        </p:txBody>
      </p:sp>
      <p:sp>
        <p:nvSpPr>
          <p:cNvPr id="3" name="Title 2">
            <a:extLst>
              <a:ext uri="{FF2B5EF4-FFF2-40B4-BE49-F238E27FC236}">
                <a16:creationId xmlns:a16="http://schemas.microsoft.com/office/drawing/2014/main" id="{E41EA215-8D0D-4EC0-BF4E-664DDB9DF169}"/>
              </a:ext>
            </a:extLst>
          </p:cNvPr>
          <p:cNvSpPr>
            <a:spLocks noGrp="1"/>
          </p:cNvSpPr>
          <p:nvPr>
            <p:ph type="title"/>
          </p:nvPr>
        </p:nvSpPr>
        <p:spPr>
          <a:xfrm>
            <a:off x="1981200" y="359466"/>
            <a:ext cx="8229600" cy="693271"/>
          </a:xfrm>
        </p:spPr>
        <p:txBody>
          <a:bodyPr/>
          <a:lstStyle/>
          <a:p>
            <a:pPr algn="ctr"/>
            <a:r>
              <a:rPr lang="en-US" b="1" dirty="0">
                <a:latin typeface="Lato" panose="020F0502020204030203" pitchFamily="34" charset="0"/>
                <a:ea typeface="Lato" panose="020F0502020204030203" pitchFamily="34" charset="0"/>
                <a:cs typeface="Lato" panose="020F0502020204030203" pitchFamily="34" charset="0"/>
              </a:rPr>
              <a:t>All aspects of life</a:t>
            </a:r>
            <a:endParaRPr lang="en-GB" b="1" dirty="0">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3D51C861-80AD-DCEF-70B4-D61E558411BF}"/>
              </a:ext>
            </a:extLst>
          </p:cNvPr>
          <p:cNvPicPr>
            <a:picLocks noChangeAspect="1"/>
          </p:cNvPicPr>
          <p:nvPr/>
        </p:nvPicPr>
        <p:blipFill>
          <a:blip r:embed="rId3"/>
          <a:stretch>
            <a:fillRect/>
          </a:stretch>
        </p:blipFill>
        <p:spPr>
          <a:xfrm>
            <a:off x="7997587" y="1468669"/>
            <a:ext cx="4194412" cy="5389331"/>
          </a:xfrm>
          <a:prstGeom prst="rect">
            <a:avLst/>
          </a:prstGeom>
        </p:spPr>
      </p:pic>
    </p:spTree>
    <p:extLst>
      <p:ext uri="{BB962C8B-B14F-4D97-AF65-F5344CB8AC3E}">
        <p14:creationId xmlns:p14="http://schemas.microsoft.com/office/powerpoint/2010/main" val="3929311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7D7271-76E1-C642-14C0-DD58AC871F1D}"/>
              </a:ext>
            </a:extLst>
          </p:cNvPr>
          <p:cNvSpPr>
            <a:spLocks noGrp="1"/>
          </p:cNvSpPr>
          <p:nvPr>
            <p:ph idx="1"/>
          </p:nvPr>
        </p:nvSpPr>
        <p:spPr>
          <a:xfrm>
            <a:off x="609600" y="1780674"/>
            <a:ext cx="10972800" cy="4345490"/>
          </a:xfrm>
        </p:spPr>
        <p:txBody>
          <a:bodyPr/>
          <a:lstStyle/>
          <a:p>
            <a:r>
              <a:rPr lang="en-GB" dirty="0"/>
              <a:t>Complaints are ‘a window into the soul of an organisation’</a:t>
            </a:r>
          </a:p>
          <a:p>
            <a:pPr marL="0" indent="0">
              <a:buNone/>
            </a:pPr>
            <a:endParaRPr lang="en-US" dirty="0"/>
          </a:p>
          <a:p>
            <a:r>
              <a:rPr lang="en-GB" dirty="0"/>
              <a:t>An Ombudsman = Champion for Fairness (“Unsung heroes”)</a:t>
            </a:r>
          </a:p>
          <a:p>
            <a:pPr marL="0" indent="0">
              <a:buNone/>
            </a:pPr>
            <a:endParaRPr lang="en-GB" dirty="0"/>
          </a:p>
          <a:p>
            <a:r>
              <a:rPr lang="en-GB" dirty="0"/>
              <a:t>Identify systemic issues and provide feedback to improve services and complaint handling</a:t>
            </a:r>
          </a:p>
          <a:p>
            <a:pPr marL="0" indent="0">
              <a:buNone/>
            </a:pPr>
            <a:endParaRPr lang="en-GB" dirty="0"/>
          </a:p>
          <a:p>
            <a:r>
              <a:rPr lang="en-GB" dirty="0"/>
              <a:t>Unique intelligence: &gt; Million complaints each year, Thousands of lived experiences </a:t>
            </a:r>
          </a:p>
          <a:p>
            <a:endParaRPr lang="en-GB" dirty="0"/>
          </a:p>
        </p:txBody>
      </p:sp>
      <p:sp>
        <p:nvSpPr>
          <p:cNvPr id="3" name="Title 2">
            <a:extLst>
              <a:ext uri="{FF2B5EF4-FFF2-40B4-BE49-F238E27FC236}">
                <a16:creationId xmlns:a16="http://schemas.microsoft.com/office/drawing/2014/main" id="{70A5A7F5-7254-FEAC-4684-F2C623276F3A}"/>
              </a:ext>
            </a:extLst>
          </p:cNvPr>
          <p:cNvSpPr>
            <a:spLocks noGrp="1"/>
          </p:cNvSpPr>
          <p:nvPr>
            <p:ph type="title"/>
          </p:nvPr>
        </p:nvSpPr>
        <p:spPr>
          <a:xfrm>
            <a:off x="609600" y="359465"/>
            <a:ext cx="10972800" cy="719058"/>
          </a:xfrm>
        </p:spPr>
        <p:txBody>
          <a:bodyPr/>
          <a:lstStyle/>
          <a:p>
            <a:pPr algn="ctr"/>
            <a:r>
              <a:rPr lang="en-GB" b="1" dirty="0">
                <a:latin typeface="Lato" panose="020F0502020204030203" pitchFamily="34" charset="0"/>
                <a:ea typeface="Lato" panose="020F0502020204030203" pitchFamily="34" charset="0"/>
                <a:cs typeface="Lato" panose="020F0502020204030203" pitchFamily="34" charset="0"/>
              </a:rPr>
              <a:t>Role of an Ombudsman</a:t>
            </a:r>
            <a:endParaRPr lang="en-US" dirty="0"/>
          </a:p>
        </p:txBody>
      </p:sp>
      <p:pic>
        <p:nvPicPr>
          <p:cNvPr id="4" name="Picture 3">
            <a:extLst>
              <a:ext uri="{FF2B5EF4-FFF2-40B4-BE49-F238E27FC236}">
                <a16:creationId xmlns:a16="http://schemas.microsoft.com/office/drawing/2014/main" id="{1083A779-8C2C-0B79-E462-3346935BE107}"/>
              </a:ext>
            </a:extLst>
          </p:cNvPr>
          <p:cNvPicPr>
            <a:picLocks noChangeAspect="1"/>
          </p:cNvPicPr>
          <p:nvPr/>
        </p:nvPicPr>
        <p:blipFill>
          <a:blip r:embed="rId3"/>
          <a:stretch>
            <a:fillRect/>
          </a:stretch>
        </p:blipFill>
        <p:spPr>
          <a:xfrm>
            <a:off x="10759316" y="0"/>
            <a:ext cx="1432684" cy="1225402"/>
          </a:xfrm>
          <a:prstGeom prst="rect">
            <a:avLst/>
          </a:prstGeom>
        </p:spPr>
      </p:pic>
    </p:spTree>
    <p:extLst>
      <p:ext uri="{BB962C8B-B14F-4D97-AF65-F5344CB8AC3E}">
        <p14:creationId xmlns:p14="http://schemas.microsoft.com/office/powerpoint/2010/main" val="19032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A77B38-24E3-DDEE-6AF9-380F56D1AFB8}"/>
              </a:ext>
            </a:extLst>
          </p:cNvPr>
          <p:cNvSpPr>
            <a:spLocks noGrp="1"/>
          </p:cNvSpPr>
          <p:nvPr>
            <p:ph sz="half" idx="1"/>
          </p:nvPr>
        </p:nvSpPr>
        <p:spPr>
          <a:xfrm>
            <a:off x="609600" y="1600201"/>
            <a:ext cx="11110452" cy="4898334"/>
          </a:xfrm>
        </p:spPr>
        <p:txBody>
          <a:bodyPr>
            <a:normAutofit fontScale="92500" lnSpcReduction="10000"/>
          </a:bodyPr>
          <a:lstStyle/>
          <a:p>
            <a:r>
              <a:rPr lang="en-US" dirty="0"/>
              <a:t>Total cost of consumer detriment in the UK est. £71.2 billion (DBT, 2024)</a:t>
            </a:r>
          </a:p>
          <a:p>
            <a:pPr marL="0" indent="0">
              <a:buNone/>
            </a:pPr>
            <a:endParaRPr lang="en-US" dirty="0"/>
          </a:p>
          <a:p>
            <a:r>
              <a:rPr lang="en-GB" dirty="0"/>
              <a:t>Increasing demand in every sector across UK:</a:t>
            </a:r>
          </a:p>
          <a:p>
            <a:pPr lvl="1">
              <a:buFont typeface="Courier New" panose="02070309020205020404" pitchFamily="49" charset="0"/>
              <a:buChar char="o"/>
            </a:pPr>
            <a:r>
              <a:rPr lang="en-GB" dirty="0"/>
              <a:t>Communications Ombudsman up 54%; Housing Ombudsman and Motor Ombudsman both up 42%; Scottish Public Services Ombudsman up 39%; Legal Ombudsman 37%...</a:t>
            </a:r>
          </a:p>
          <a:p>
            <a:pPr marL="457200" lvl="1" indent="0">
              <a:buNone/>
            </a:pPr>
            <a:endParaRPr lang="en-GB" dirty="0"/>
          </a:p>
          <a:p>
            <a:r>
              <a:rPr lang="en-GB" dirty="0"/>
              <a:t>Policy solution of choice: Water industry, Private Rented Sector…</a:t>
            </a:r>
          </a:p>
          <a:p>
            <a:pPr marL="0" indent="0">
              <a:buNone/>
            </a:pPr>
            <a:endParaRPr lang="en-GB" dirty="0"/>
          </a:p>
          <a:p>
            <a:r>
              <a:rPr lang="en-GB" dirty="0"/>
              <a:t>And yet, HMT Review of Financial Ombudsman Service…</a:t>
            </a:r>
          </a:p>
          <a:p>
            <a:pPr marL="0" indent="0">
              <a:buNone/>
            </a:pPr>
            <a:endParaRPr lang="en-GB" dirty="0"/>
          </a:p>
          <a:p>
            <a:r>
              <a:rPr lang="en-GB" dirty="0"/>
              <a:t>Ethics &amp; Integrity Commission review on reform (March 2026)</a:t>
            </a:r>
          </a:p>
          <a:p>
            <a:endParaRPr lang="en-GB" dirty="0"/>
          </a:p>
          <a:p>
            <a:r>
              <a:rPr lang="en-GB" dirty="0"/>
              <a:t>Ombudsman sector is keen to engage – get in touch!</a:t>
            </a:r>
            <a:endParaRPr lang="en-US" dirty="0"/>
          </a:p>
        </p:txBody>
      </p:sp>
      <p:sp>
        <p:nvSpPr>
          <p:cNvPr id="3" name="Content Placeholder 2">
            <a:extLst>
              <a:ext uri="{FF2B5EF4-FFF2-40B4-BE49-F238E27FC236}">
                <a16:creationId xmlns:a16="http://schemas.microsoft.com/office/drawing/2014/main" id="{E9C8E473-7870-A08D-5C49-D55E1BC6D06A}"/>
              </a:ext>
            </a:extLst>
          </p:cNvPr>
          <p:cNvSpPr>
            <a:spLocks noGrp="1"/>
          </p:cNvSpPr>
          <p:nvPr>
            <p:ph sz="half" idx="2"/>
          </p:nvPr>
        </p:nvSpPr>
        <p:spPr>
          <a:xfrm rot="10800000" flipV="1">
            <a:off x="10658168" y="6126164"/>
            <a:ext cx="924232" cy="242552"/>
          </a:xfrm>
        </p:spPr>
        <p:txBody>
          <a:bodyPr>
            <a:normAutofit fontScale="40000" lnSpcReduction="20000"/>
          </a:bodyPr>
          <a:lstStyle/>
          <a:p>
            <a:endParaRPr lang="en-US" dirty="0"/>
          </a:p>
        </p:txBody>
      </p:sp>
      <p:sp>
        <p:nvSpPr>
          <p:cNvPr id="4" name="Title 3">
            <a:extLst>
              <a:ext uri="{FF2B5EF4-FFF2-40B4-BE49-F238E27FC236}">
                <a16:creationId xmlns:a16="http://schemas.microsoft.com/office/drawing/2014/main" id="{A2A795C9-A1A1-312C-24E6-CA973C163EFF}"/>
              </a:ext>
            </a:extLst>
          </p:cNvPr>
          <p:cNvSpPr>
            <a:spLocks noGrp="1"/>
          </p:cNvSpPr>
          <p:nvPr>
            <p:ph type="title"/>
          </p:nvPr>
        </p:nvSpPr>
        <p:spPr>
          <a:xfrm>
            <a:off x="609600" y="359465"/>
            <a:ext cx="10972800" cy="810574"/>
          </a:xfrm>
        </p:spPr>
        <p:txBody>
          <a:bodyPr/>
          <a:lstStyle/>
          <a:p>
            <a:pPr algn="ctr"/>
            <a:r>
              <a:rPr lang="en-GB" b="1" dirty="0">
                <a:latin typeface="Lato" panose="020F0502020204030203" pitchFamily="34" charset="0"/>
                <a:ea typeface="Lato" panose="020F0502020204030203" pitchFamily="34" charset="0"/>
                <a:cs typeface="Lato" panose="020F0502020204030203" pitchFamily="34" charset="0"/>
              </a:rPr>
              <a:t>Why now? Call for action</a:t>
            </a:r>
            <a:endParaRPr lang="en-US" b="1" dirty="0">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EBF9AFEE-832D-E640-3153-C2007002237A}"/>
              </a:ext>
            </a:extLst>
          </p:cNvPr>
          <p:cNvPicPr>
            <a:picLocks noChangeAspect="1"/>
          </p:cNvPicPr>
          <p:nvPr/>
        </p:nvPicPr>
        <p:blipFill>
          <a:blip r:embed="rId3"/>
          <a:stretch>
            <a:fillRect/>
          </a:stretch>
        </p:blipFill>
        <p:spPr>
          <a:xfrm>
            <a:off x="10759316" y="-100"/>
            <a:ext cx="1432684" cy="1225402"/>
          </a:xfrm>
          <a:prstGeom prst="rect">
            <a:avLst/>
          </a:prstGeom>
        </p:spPr>
      </p:pic>
    </p:spTree>
    <p:extLst>
      <p:ext uri="{BB962C8B-B14F-4D97-AF65-F5344CB8AC3E}">
        <p14:creationId xmlns:p14="http://schemas.microsoft.com/office/powerpoint/2010/main" val="350687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90380" y="2087474"/>
            <a:ext cx="9611240" cy="4525963"/>
          </a:xfrm>
        </p:spPr>
        <p:txBody>
          <a:bodyPr/>
          <a:lstStyle/>
          <a:p>
            <a:pPr marL="0" indent="0" algn="ctr">
              <a:buNone/>
            </a:pPr>
            <a:r>
              <a:rPr lang="en-GB" sz="2400" b="1" dirty="0">
                <a:latin typeface="Lato" panose="020F0502020204030203" pitchFamily="34" charset="0"/>
                <a:ea typeface="Lato" panose="020F0502020204030203" pitchFamily="34" charset="0"/>
                <a:cs typeface="Lato" panose="020F0502020204030203" pitchFamily="34" charset="0"/>
              </a:rPr>
              <a:t>Email: </a:t>
            </a:r>
            <a:r>
              <a:rPr lang="en-GB" sz="2400" dirty="0">
                <a:latin typeface="Lato" panose="020F0502020204030203" pitchFamily="34" charset="0"/>
                <a:ea typeface="Lato" panose="020F0502020204030203" pitchFamily="34" charset="0"/>
                <a:cs typeface="Lato" panose="020F0502020204030203" pitchFamily="34" charset="0"/>
                <a:hlinkClick r:id="rId3"/>
              </a:rPr>
              <a:t>donal.galligan@ombudsmanassociation.org</a:t>
            </a:r>
            <a:r>
              <a:rPr lang="en-GB" sz="2400" dirty="0">
                <a:latin typeface="Lato" panose="020F0502020204030203" pitchFamily="34" charset="0"/>
                <a:ea typeface="Lato" panose="020F0502020204030203" pitchFamily="34" charset="0"/>
                <a:cs typeface="Lato" panose="020F0502020204030203" pitchFamily="34" charset="0"/>
              </a:rPr>
              <a:t> </a:t>
            </a:r>
            <a:br>
              <a:rPr lang="en-GB" sz="2400" dirty="0">
                <a:latin typeface="Lato" panose="020F0502020204030203" pitchFamily="34" charset="0"/>
                <a:ea typeface="Lato" panose="020F0502020204030203" pitchFamily="34" charset="0"/>
                <a:cs typeface="Lato" panose="020F0502020204030203" pitchFamily="34" charset="0"/>
              </a:rPr>
            </a:br>
            <a:r>
              <a:rPr lang="en-GB" dirty="0"/>
              <a:t> </a:t>
            </a:r>
          </a:p>
          <a:p>
            <a:pPr marL="0" indent="0" algn="l">
              <a:buNone/>
            </a:pPr>
            <a:r>
              <a:rPr lang="en-GB" dirty="0">
                <a:latin typeface="Lato" panose="020F0502020204030203" pitchFamily="34" charset="0"/>
                <a:ea typeface="Lato" panose="020F0502020204030203" pitchFamily="34" charset="0"/>
                <a:cs typeface="Lato" panose="020F0502020204030203" pitchFamily="34" charset="0"/>
              </a:rPr>
              <a:t>                         </a:t>
            </a:r>
            <a:r>
              <a:rPr lang="en-GB" sz="2400" dirty="0">
                <a:latin typeface="Lato" panose="020F0502020204030203" pitchFamily="34" charset="0"/>
                <a:ea typeface="Lato" panose="020F0502020204030203" pitchFamily="34" charset="0"/>
                <a:cs typeface="Lato" panose="020F0502020204030203" pitchFamily="34" charset="0"/>
              </a:rPr>
              <a:t>@OmbudAssoc</a:t>
            </a:r>
          </a:p>
          <a:p>
            <a:pPr marL="0" indent="0" algn="l">
              <a:buNone/>
            </a:pPr>
            <a:endParaRPr lang="en-GB" sz="2400" dirty="0">
              <a:latin typeface="Lato" panose="020F0502020204030203" pitchFamily="34" charset="0"/>
              <a:ea typeface="Lato" panose="020F0502020204030203" pitchFamily="34" charset="0"/>
              <a:cs typeface="Lato" panose="020F0502020204030203" pitchFamily="34" charset="0"/>
            </a:endParaRPr>
          </a:p>
          <a:p>
            <a:pPr marL="0" indent="0" algn="l">
              <a:buNone/>
            </a:pPr>
            <a:r>
              <a:rPr lang="en-GB" sz="2400" dirty="0">
                <a:latin typeface="Lato" panose="020F0502020204030203" pitchFamily="34" charset="0"/>
                <a:ea typeface="Lato" panose="020F0502020204030203" pitchFamily="34" charset="0"/>
                <a:cs typeface="Lato" panose="020F0502020204030203" pitchFamily="34" charset="0"/>
              </a:rPr>
              <a:t>                             @OmbudsmanAssociation</a:t>
            </a:r>
          </a:p>
          <a:p>
            <a:pPr marL="0" indent="0" algn="ctr">
              <a:buNone/>
            </a:pPr>
            <a:endParaRPr lang="en-GB" dirty="0">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dirty="0">
                <a:latin typeface="Lato" panose="020F0502020204030203" pitchFamily="34" charset="0"/>
                <a:ea typeface="Lato" panose="020F0502020204030203" pitchFamily="34" charset="0"/>
                <a:cs typeface="Lato" panose="020F0502020204030203" pitchFamily="34" charset="0"/>
              </a:rPr>
              <a:t>                  </a:t>
            </a:r>
            <a:r>
              <a:rPr lang="en-GB" sz="2400" dirty="0">
                <a:latin typeface="Lato" panose="020F0502020204030203" pitchFamily="34" charset="0"/>
                <a:ea typeface="Lato" panose="020F0502020204030203" pitchFamily="34" charset="0"/>
                <a:cs typeface="Lato" panose="020F0502020204030203" pitchFamily="34" charset="0"/>
              </a:rPr>
              <a:t>That OA Thing – Podcast (YouTube and Spotify) </a:t>
            </a:r>
          </a:p>
          <a:p>
            <a:pPr marL="0" indent="0" algn="ctr">
              <a:buNone/>
            </a:pPr>
            <a:endParaRPr lang="en-GB" sz="2400" dirty="0">
              <a:latin typeface="Lato" panose="020F0502020204030203" pitchFamily="34" charset="0"/>
              <a:ea typeface="Lato" panose="020F0502020204030203" pitchFamily="34" charset="0"/>
              <a:cs typeface="Lato" panose="020F0502020204030203" pitchFamily="34" charset="0"/>
              <a:hlinkClick r:id="rId4"/>
            </a:endParaRPr>
          </a:p>
          <a:p>
            <a:pPr marL="0" indent="0" algn="ctr">
              <a:buNone/>
            </a:pPr>
            <a:r>
              <a:rPr lang="en-GB" sz="2400" dirty="0">
                <a:latin typeface="Lato" panose="020F0502020204030203" pitchFamily="34" charset="0"/>
                <a:ea typeface="Lato" panose="020F0502020204030203" pitchFamily="34" charset="0"/>
                <a:cs typeface="Lato" panose="020F0502020204030203" pitchFamily="34" charset="0"/>
                <a:hlinkClick r:id="rId4"/>
              </a:rPr>
              <a:t>www.ombudsmanassociation.org</a:t>
            </a:r>
            <a:endParaRPr lang="en-GB" sz="2400" dirty="0">
              <a:latin typeface="Lato" panose="020F0502020204030203" pitchFamily="34" charset="0"/>
              <a:ea typeface="Lato" panose="020F0502020204030203" pitchFamily="34" charset="0"/>
              <a:cs typeface="Lato" panose="020F0502020204030203" pitchFamily="34" charset="0"/>
            </a:endParaRPr>
          </a:p>
          <a:p>
            <a:endParaRPr lang="en-GB" dirty="0"/>
          </a:p>
        </p:txBody>
      </p:sp>
      <p:sp>
        <p:nvSpPr>
          <p:cNvPr id="15" name="Title 2">
            <a:extLst>
              <a:ext uri="{FF2B5EF4-FFF2-40B4-BE49-F238E27FC236}">
                <a16:creationId xmlns:a16="http://schemas.microsoft.com/office/drawing/2014/main" id="{43FE61DF-13B4-4941-87B0-692773C987C9}"/>
              </a:ext>
            </a:extLst>
          </p:cNvPr>
          <p:cNvSpPr>
            <a:spLocks noGrp="1"/>
          </p:cNvSpPr>
          <p:nvPr>
            <p:ph type="title"/>
          </p:nvPr>
        </p:nvSpPr>
        <p:spPr>
          <a:xfrm>
            <a:off x="1980992" y="111213"/>
            <a:ext cx="8229600" cy="1599355"/>
          </a:xfrm>
        </p:spPr>
        <p:txBody>
          <a:bodyPr>
            <a:normAutofit/>
          </a:bodyPr>
          <a:lstStyle/>
          <a:p>
            <a:pPr algn="ctr"/>
            <a:r>
              <a:rPr lang="en-US" b="1" dirty="0">
                <a:latin typeface="Lato" panose="020F0502020204030203" pitchFamily="34" charset="0"/>
                <a:ea typeface="Lato" panose="020F0502020204030203" pitchFamily="34" charset="0"/>
                <a:cs typeface="Lato" panose="020F0502020204030203" pitchFamily="34" charset="0"/>
              </a:rPr>
              <a:t>Get in touch</a:t>
            </a:r>
            <a:br>
              <a:rPr lang="en-US" sz="1800" dirty="0">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9" name="Picture 8" descr="A blue square with white letters&#10;&#10;Description automatically generated">
            <a:extLst>
              <a:ext uri="{FF2B5EF4-FFF2-40B4-BE49-F238E27FC236}">
                <a16:creationId xmlns:a16="http://schemas.microsoft.com/office/drawing/2014/main" id="{C206FC4A-CADB-DA23-583B-30AFF12BCB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9674" y="3685693"/>
            <a:ext cx="562078" cy="562078"/>
          </a:xfrm>
          <a:prstGeom prst="rect">
            <a:avLst/>
          </a:prstGeom>
        </p:spPr>
      </p:pic>
      <p:pic>
        <p:nvPicPr>
          <p:cNvPr id="11" name="Picture 10" descr="A blue and white logo&#10;&#10;Description automatically generated">
            <a:extLst>
              <a:ext uri="{FF2B5EF4-FFF2-40B4-BE49-F238E27FC236}">
                <a16:creationId xmlns:a16="http://schemas.microsoft.com/office/drawing/2014/main" id="{C7C29345-49AA-6E32-433A-0FD8AAABD0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98" b="3387"/>
          <a:stretch/>
        </p:blipFill>
        <p:spPr>
          <a:xfrm>
            <a:off x="2759674" y="4478805"/>
            <a:ext cx="600928" cy="566159"/>
          </a:xfrm>
          <a:prstGeom prst="rect">
            <a:avLst/>
          </a:prstGeom>
        </p:spPr>
      </p:pic>
      <p:pic>
        <p:nvPicPr>
          <p:cNvPr id="1026" name="Picture 2">
            <a:extLst>
              <a:ext uri="{FF2B5EF4-FFF2-40B4-BE49-F238E27FC236}">
                <a16:creationId xmlns:a16="http://schemas.microsoft.com/office/drawing/2014/main" id="{1BDC8D8C-7AC9-4E30-3FFB-4817FB7F85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9674" y="2892581"/>
            <a:ext cx="562078" cy="5620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1BB61F-ABD0-F53E-BE57-9F3B1586D3A1}"/>
              </a:ext>
            </a:extLst>
          </p:cNvPr>
          <p:cNvPicPr>
            <a:picLocks noChangeAspect="1"/>
          </p:cNvPicPr>
          <p:nvPr/>
        </p:nvPicPr>
        <p:blipFill>
          <a:blip r:embed="rId8"/>
          <a:stretch>
            <a:fillRect/>
          </a:stretch>
        </p:blipFill>
        <p:spPr>
          <a:xfrm>
            <a:off x="10759316" y="0"/>
            <a:ext cx="1432684" cy="1225402"/>
          </a:xfrm>
          <a:prstGeom prst="rect">
            <a:avLst/>
          </a:prstGeom>
        </p:spPr>
      </p:pic>
    </p:spTree>
    <p:extLst>
      <p:ext uri="{BB962C8B-B14F-4D97-AF65-F5344CB8AC3E}">
        <p14:creationId xmlns:p14="http://schemas.microsoft.com/office/powerpoint/2010/main" val="413575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07096E-55D6-8DA9-E2F2-5CAACA600066}"/>
              </a:ext>
            </a:extLst>
          </p:cNvPr>
          <p:cNvSpPr>
            <a:spLocks noGrp="1"/>
          </p:cNvSpPr>
          <p:nvPr>
            <p:ph idx="1"/>
          </p:nvPr>
        </p:nvSpPr>
        <p:spPr>
          <a:xfrm>
            <a:off x="2408856" y="9189"/>
            <a:ext cx="7787208" cy="1905075"/>
          </a:xfrm>
        </p:spPr>
        <p:txBody>
          <a:bodyPr>
            <a:normAutofit fontScale="92500" lnSpcReduction="10000"/>
          </a:bodyPr>
          <a:lstStyle/>
          <a:p>
            <a:pPr algn="ctr"/>
            <a:endParaRPr lang="en-GB" dirty="0">
              <a:latin typeface="Lato" panose="020F0502020204030203" pitchFamily="34" charset="0"/>
              <a:ea typeface="Lato" panose="020F0502020204030203" pitchFamily="34" charset="0"/>
              <a:cs typeface="Lato" panose="020F0502020204030203" pitchFamily="34" charset="0"/>
            </a:endParaRPr>
          </a:p>
          <a:p>
            <a:pPr algn="ctr"/>
            <a:endParaRPr lang="en-GB" dirty="0">
              <a:latin typeface="Lato" panose="020F0502020204030203" pitchFamily="34" charset="0"/>
              <a:ea typeface="Lato" panose="020F0502020204030203" pitchFamily="34" charset="0"/>
              <a:cs typeface="Lato" panose="020F0502020204030203" pitchFamily="34" charset="0"/>
            </a:endParaRPr>
          </a:p>
          <a:p>
            <a:pPr marL="0" indent="0" algn="ctr">
              <a:buNone/>
            </a:pPr>
            <a:endParaRPr lang="en-GB" dirty="0">
              <a:latin typeface="Lato" panose="020F0502020204030203" pitchFamily="34" charset="0"/>
              <a:ea typeface="Lato" panose="020F0502020204030203" pitchFamily="34" charset="0"/>
              <a:cs typeface="Lato" panose="020F0502020204030203" pitchFamily="34" charset="0"/>
            </a:endParaRPr>
          </a:p>
          <a:p>
            <a:pPr marL="0" indent="0" algn="ctr">
              <a:buNone/>
            </a:pPr>
            <a:endParaRPr lang="en-GB" dirty="0">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dirty="0">
                <a:latin typeface="Lato" panose="020F0502020204030203" pitchFamily="34" charset="0"/>
                <a:ea typeface="Lato" panose="020F0502020204030203" pitchFamily="34" charset="0"/>
                <a:cs typeface="Lato" panose="020F0502020204030203" pitchFamily="34" charset="0"/>
              </a:rPr>
              <a:t>Any questions?</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3" name="Title 2">
            <a:extLst>
              <a:ext uri="{FF2B5EF4-FFF2-40B4-BE49-F238E27FC236}">
                <a16:creationId xmlns:a16="http://schemas.microsoft.com/office/drawing/2014/main" id="{815ADE7A-4F75-1962-DAD8-9026DC31DCB5}"/>
              </a:ext>
            </a:extLst>
          </p:cNvPr>
          <p:cNvSpPr>
            <a:spLocks noGrp="1"/>
          </p:cNvSpPr>
          <p:nvPr>
            <p:ph type="title"/>
          </p:nvPr>
        </p:nvSpPr>
        <p:spPr>
          <a:xfrm>
            <a:off x="1966464" y="477884"/>
            <a:ext cx="8229600" cy="1143000"/>
          </a:xfrm>
        </p:spPr>
        <p:txBody>
          <a:bodyPr>
            <a:normAutofit fontScale="90000"/>
          </a:bodyPr>
          <a:lstStyle/>
          <a:p>
            <a:pPr algn="ctr"/>
            <a:r>
              <a:rPr lang="en-US" sz="4000" b="1" dirty="0">
                <a:latin typeface="Lato" panose="020F0502020204030203" pitchFamily="34" charset="0"/>
                <a:ea typeface="Lato" panose="020F0502020204030203" pitchFamily="34" charset="0"/>
                <a:cs typeface="Lato" panose="020F0502020204030203" pitchFamily="34" charset="0"/>
              </a:rPr>
              <a:t>Q&amp;A</a:t>
            </a:r>
            <a:br>
              <a:rPr lang="en-US" sz="1800" dirty="0">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4" name="Picture 3" descr="Diagram&#10;&#10;Description automatically generated">
            <a:extLst>
              <a:ext uri="{FF2B5EF4-FFF2-40B4-BE49-F238E27FC236}">
                <a16:creationId xmlns:a16="http://schemas.microsoft.com/office/drawing/2014/main" id="{1D16FE71-87ED-FE42-E048-A311D037B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392" y="2089580"/>
            <a:ext cx="4995217" cy="4579780"/>
          </a:xfrm>
          <a:prstGeom prst="rect">
            <a:avLst/>
          </a:prstGeom>
        </p:spPr>
      </p:pic>
      <p:pic>
        <p:nvPicPr>
          <p:cNvPr id="5" name="Picture 4">
            <a:extLst>
              <a:ext uri="{FF2B5EF4-FFF2-40B4-BE49-F238E27FC236}">
                <a16:creationId xmlns:a16="http://schemas.microsoft.com/office/drawing/2014/main" id="{28963E4D-7A94-EBDD-CA3A-A4B0CA81F8CB}"/>
              </a:ext>
            </a:extLst>
          </p:cNvPr>
          <p:cNvPicPr>
            <a:picLocks noChangeAspect="1"/>
          </p:cNvPicPr>
          <p:nvPr/>
        </p:nvPicPr>
        <p:blipFill>
          <a:blip r:embed="rId4"/>
          <a:stretch>
            <a:fillRect/>
          </a:stretch>
        </p:blipFill>
        <p:spPr>
          <a:xfrm>
            <a:off x="10759316" y="9189"/>
            <a:ext cx="1432684" cy="1225402"/>
          </a:xfrm>
          <a:prstGeom prst="rect">
            <a:avLst/>
          </a:prstGeom>
        </p:spPr>
      </p:pic>
    </p:spTree>
    <p:extLst>
      <p:ext uri="{BB962C8B-B14F-4D97-AF65-F5344CB8AC3E}">
        <p14:creationId xmlns:p14="http://schemas.microsoft.com/office/powerpoint/2010/main" val="3280363211"/>
      </p:ext>
    </p:extLst>
  </p:cSld>
  <p:clrMapOvr>
    <a:masterClrMapping/>
  </p:clrMapOvr>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6f506d6-47bb-48fa-9913-e23e543015b5" xsi:nil="true"/>
    <lcf76f155ced4ddcb4097134ff3c332f xmlns="790e2f72-2f66-4e42-a687-a30382459b0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D0324D872A9748B177ED94E306C196" ma:contentTypeVersion="15" ma:contentTypeDescription="Create a new document." ma:contentTypeScope="" ma:versionID="c7a843d8ec3a019aaca227c000335da7">
  <xsd:schema xmlns:xsd="http://www.w3.org/2001/XMLSchema" xmlns:xs="http://www.w3.org/2001/XMLSchema" xmlns:p="http://schemas.microsoft.com/office/2006/metadata/properties" xmlns:ns2="790e2f72-2f66-4e42-a687-a30382459b0b" xmlns:ns3="d6f506d6-47bb-48fa-9913-e23e543015b5" targetNamespace="http://schemas.microsoft.com/office/2006/metadata/properties" ma:root="true" ma:fieldsID="a19c9f04bf718b81c0eebb36c26036ef" ns2:_="" ns3:_="">
    <xsd:import namespace="790e2f72-2f66-4e42-a687-a30382459b0b"/>
    <xsd:import namespace="d6f506d6-47bb-48fa-9913-e23e543015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0e2f72-2f66-4e42-a687-a30382459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0299c17-1a81-4fc9-909d-6c74498afe17"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f506d6-47bb-48fa-9913-e23e543015b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d14daf5-b74e-426d-b82d-523b0ec4b4ff}" ma:internalName="TaxCatchAll" ma:showField="CatchAllData" ma:web="d6f506d6-47bb-48fa-9913-e23e543015b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251004-8A4B-4E8F-AAFB-69E342A0170C}">
  <ds:schemaRefs>
    <ds:schemaRef ds:uri="http://schemas.microsoft.com/sharepoint/v3/contenttype/forms"/>
  </ds:schemaRefs>
</ds:datastoreItem>
</file>

<file path=customXml/itemProps2.xml><?xml version="1.0" encoding="utf-8"?>
<ds:datastoreItem xmlns:ds="http://schemas.openxmlformats.org/officeDocument/2006/customXml" ds:itemID="{DF80D075-6AE5-4C12-B2DA-7E9E619FBCAF}">
  <ds:schemaRefs>
    <ds:schemaRef ds:uri="http://schemas.microsoft.com/office/2006/metadata/properties"/>
    <ds:schemaRef ds:uri="http://schemas.microsoft.com/office/infopath/2007/PartnerControls"/>
    <ds:schemaRef ds:uri="d6f506d6-47bb-48fa-9913-e23e543015b5"/>
    <ds:schemaRef ds:uri="790e2f72-2f66-4e42-a687-a30382459b0b"/>
  </ds:schemaRefs>
</ds:datastoreItem>
</file>

<file path=customXml/itemProps3.xml><?xml version="1.0" encoding="utf-8"?>
<ds:datastoreItem xmlns:ds="http://schemas.openxmlformats.org/officeDocument/2006/customXml" ds:itemID="{2188F550-3BDD-48A0-A2BC-80CEA0F56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0e2f72-2f66-4e42-a687-a30382459b0b"/>
    <ds:schemaRef ds:uri="d6f506d6-47bb-48fa-9913-e23e543015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634</TotalTime>
  <Words>1500</Words>
  <Application>Microsoft Office PowerPoint</Application>
  <PresentationFormat>Widescreen</PresentationFormat>
  <Paragraphs>123</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Calibri</vt:lpstr>
      <vt:lpstr>Corbel</vt:lpstr>
      <vt:lpstr>Courier New</vt:lpstr>
      <vt:lpstr>Lato</vt:lpstr>
      <vt:lpstr>Wingdings</vt:lpstr>
      <vt:lpstr>DesignTemplate</vt:lpstr>
      <vt:lpstr>Public data for the public good: working with Ombudsman Schemes </vt:lpstr>
      <vt:lpstr>The OA</vt:lpstr>
      <vt:lpstr>All aspects of life</vt:lpstr>
      <vt:lpstr>Role of an Ombudsman</vt:lpstr>
      <vt:lpstr>Why now? Call for action</vt:lpstr>
      <vt:lpstr>Get in touch </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Charlee Boon</dc:creator>
  <cp:lastModifiedBy>Donal Galligan</cp:lastModifiedBy>
  <cp:revision>3</cp:revision>
  <dcterms:created xsi:type="dcterms:W3CDTF">2025-05-27T09:16:54Z</dcterms:created>
  <dcterms:modified xsi:type="dcterms:W3CDTF">2026-02-25T11:23:08Z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0x0101000FD0324D872A9748B177ED94E306C196</vt:lpwstr>
  </property>
  <property fmtid="{D5CDD505-2E9C-101B-9397-08002B2CF9AE}" pid="3" name="MediaServiceImageTags">
    <vt:lpwstr/>
  </property>
</Properties>
</file>